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Lst>
  <p:sldSz cy="6858000" cx="12188825"/>
  <p:notesSz cx="6858000" cy="9144000"/>
  <p:embeddedFontLst>
    <p:embeddedFont>
      <p:font typeface="Proxima Nova"/>
      <p:regular r:id="rId41"/>
      <p:bold r:id="rId42"/>
      <p:italic r:id="rId43"/>
      <p:boldItalic r:id="rId44"/>
    </p:embeddedFont>
    <p:embeddedFont>
      <p:font typeface="Roboto"/>
      <p:regular r:id="rId45"/>
      <p:bold r:id="rId46"/>
      <p:italic r:id="rId47"/>
      <p:boldItalic r:id="rId48"/>
    </p:embeddedFont>
    <p:embeddedFont>
      <p:font typeface="Proxima Nova Semibold"/>
      <p:regular r:id="rId49"/>
      <p:bold r:id="rId50"/>
      <p:boldItalic r:id="rId51"/>
    </p:embeddedFont>
    <p:embeddedFont>
      <p:font typeface="Helvetica Neue"/>
      <p:regular r:id="rId52"/>
      <p:bold r:id="rId53"/>
      <p:italic r:id="rId54"/>
      <p:boldItalic r:id="rId55"/>
    </p:embeddedFont>
    <p:embeddedFont>
      <p:font typeface="Helvetica Neue Light"/>
      <p:regular r:id="rId56"/>
      <p:bold r:id="rId57"/>
      <p:italic r:id="rId58"/>
      <p:boldItalic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3839">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3839"/>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font" Target="fonts/ProximaNova-bold.fntdata"/><Relationship Id="rId41" Type="http://schemas.openxmlformats.org/officeDocument/2006/relationships/font" Target="fonts/ProximaNova-regular.fntdata"/><Relationship Id="rId44" Type="http://schemas.openxmlformats.org/officeDocument/2006/relationships/font" Target="fonts/ProximaNova-boldItalic.fntdata"/><Relationship Id="rId43" Type="http://schemas.openxmlformats.org/officeDocument/2006/relationships/font" Target="fonts/ProximaNova-italic.fntdata"/><Relationship Id="rId46" Type="http://schemas.openxmlformats.org/officeDocument/2006/relationships/font" Target="fonts/Roboto-bold.fntdata"/><Relationship Id="rId45" Type="http://schemas.openxmlformats.org/officeDocument/2006/relationships/font" Target="fonts/Roboto-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Roboto-boldItalic.fntdata"/><Relationship Id="rId47" Type="http://schemas.openxmlformats.org/officeDocument/2006/relationships/font" Target="fonts/Roboto-italic.fntdata"/><Relationship Id="rId49" Type="http://schemas.openxmlformats.org/officeDocument/2006/relationships/font" Target="fonts/ProximaNovaSemibold-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ProximaNovaSemibold-boldItalic.fntdata"/><Relationship Id="rId50" Type="http://schemas.openxmlformats.org/officeDocument/2006/relationships/font" Target="fonts/ProximaNovaSemibold-bold.fntdata"/><Relationship Id="rId53" Type="http://schemas.openxmlformats.org/officeDocument/2006/relationships/font" Target="fonts/HelveticaNeue-bold.fntdata"/><Relationship Id="rId52" Type="http://schemas.openxmlformats.org/officeDocument/2006/relationships/font" Target="fonts/HelveticaNeue-regular.fntdata"/><Relationship Id="rId11" Type="http://schemas.openxmlformats.org/officeDocument/2006/relationships/slide" Target="slides/slide6.xml"/><Relationship Id="rId55" Type="http://schemas.openxmlformats.org/officeDocument/2006/relationships/font" Target="fonts/HelveticaNeue-boldItalic.fntdata"/><Relationship Id="rId10" Type="http://schemas.openxmlformats.org/officeDocument/2006/relationships/slide" Target="slides/slide5.xml"/><Relationship Id="rId54" Type="http://schemas.openxmlformats.org/officeDocument/2006/relationships/font" Target="fonts/HelveticaNeue-italic.fntdata"/><Relationship Id="rId13" Type="http://schemas.openxmlformats.org/officeDocument/2006/relationships/slide" Target="slides/slide8.xml"/><Relationship Id="rId57" Type="http://schemas.openxmlformats.org/officeDocument/2006/relationships/font" Target="fonts/HelveticaNeueLight-bold.fntdata"/><Relationship Id="rId12" Type="http://schemas.openxmlformats.org/officeDocument/2006/relationships/slide" Target="slides/slide7.xml"/><Relationship Id="rId56" Type="http://schemas.openxmlformats.org/officeDocument/2006/relationships/font" Target="fonts/HelveticaNeueLight-regular.fntdata"/><Relationship Id="rId15" Type="http://schemas.openxmlformats.org/officeDocument/2006/relationships/slide" Target="slides/slide10.xml"/><Relationship Id="rId59" Type="http://schemas.openxmlformats.org/officeDocument/2006/relationships/font" Target="fonts/HelveticaNeueLight-boldItalic.fntdata"/><Relationship Id="rId14" Type="http://schemas.openxmlformats.org/officeDocument/2006/relationships/slide" Target="slides/slide9.xml"/><Relationship Id="rId58" Type="http://schemas.openxmlformats.org/officeDocument/2006/relationships/font" Target="fonts/HelveticaNeueLight-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ustinchronicle.com/news/2017-03-17/the-texas-hammer-gerrymandering-gerrymandering/" TargetMode="External"/><Relationship Id="rId3" Type="http://schemas.openxmlformats.org/officeDocument/2006/relationships/hyperlink" Target="https://www.houstonpublicmedia.org/articles/news/in-depth/2019/04/16/329402/can-the-texas-gop-reform-gerrymandering-before-its-used-against-them/"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rennancenter.org/our-work/analysis-opinion/voter-purge-rates-remain-high-analysis-finds"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Google Shape;85;g6b891de041_0_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g6b891de041_0_37: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g6bc1dd6110_2_27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 Florida </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Of course GOP knew exactly what it was doing.</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Over 1 million former felons thought they had just been re-enfranchised, </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But the GOP immediately voted for the equivalent of poll tax that would withhold the right to vote until after restitution paid - impacting 500-800,000 people</a:t>
            </a:r>
            <a:br>
              <a:rPr lang="en-US" sz="1100">
                <a:latin typeface="Arial"/>
                <a:ea typeface="Arial"/>
                <a:cs typeface="Arial"/>
                <a:sym typeface="Arial"/>
              </a:rPr>
            </a:b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highlight>
                  <a:srgbClr val="FFFFFF"/>
                </a:highlight>
                <a:latin typeface="Arial"/>
                <a:ea typeface="Arial"/>
                <a:cs typeface="Arial"/>
                <a:sym typeface="Arial"/>
              </a:rPr>
              <a:t>That’s the What of Gerrymandering, now we will look at how gerrymandering works and present some case studies</a:t>
            </a:r>
            <a:endParaRPr/>
          </a:p>
        </p:txBody>
      </p:sp>
      <p:sp>
        <p:nvSpPr>
          <p:cNvPr id="161" name="Google Shape;161;g6bc1dd6110_2_275: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g7560d67e52_0_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304800" lvl="0" marL="457200" rtl="0" algn="l">
              <a:lnSpc>
                <a:spcPct val="115000"/>
              </a:lnSpc>
              <a:spcBef>
                <a:spcPts val="0"/>
              </a:spcBef>
              <a:spcAft>
                <a:spcPts val="0"/>
              </a:spcAft>
              <a:buClr>
                <a:schemeClr val="dk1"/>
              </a:buClr>
              <a:buSzPts val="1200"/>
              <a:buChar char="●"/>
            </a:pPr>
            <a:r>
              <a:rPr lang="en-US">
                <a:highlight>
                  <a:srgbClr val="FFFFFF"/>
                </a:highlight>
                <a:latin typeface="Arial"/>
                <a:ea typeface="Arial"/>
                <a:cs typeface="Arial"/>
                <a:sym typeface="Arial"/>
              </a:rPr>
              <a:t>Gerrymandering allows politicians to choose their voters instead of the other way around. </a:t>
            </a:r>
            <a:endParaRPr>
              <a:highlight>
                <a:srgbClr val="FFFFFF"/>
              </a:highlight>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lang="en-US">
                <a:highlight>
                  <a:srgbClr val="FFFFFF"/>
                </a:highlight>
                <a:latin typeface="Arial"/>
                <a:ea typeface="Arial"/>
                <a:cs typeface="Arial"/>
                <a:sym typeface="Arial"/>
              </a:rPr>
              <a:t>Lots of debate about the proper way to draw fair maps, but little debate that a solution like that shown in #3 is reasonable.</a:t>
            </a:r>
            <a:endParaRPr/>
          </a:p>
        </p:txBody>
      </p:sp>
      <p:sp>
        <p:nvSpPr>
          <p:cNvPr id="168" name="Google Shape;168;g7560d67e52_0_29: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g7560d67e52_0_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342900" rtl="0" algn="l">
              <a:lnSpc>
                <a:spcPct val="115000"/>
              </a:lnSpc>
              <a:spcBef>
                <a:spcPts val="0"/>
              </a:spcBef>
              <a:spcAft>
                <a:spcPts val="0"/>
              </a:spcAft>
              <a:buClr>
                <a:schemeClr val="dk1"/>
              </a:buClr>
              <a:buSzPts val="1100"/>
              <a:buFont typeface="Arial"/>
              <a:buNone/>
            </a:pPr>
            <a:r>
              <a:rPr b="1" lang="en-US">
                <a:highlight>
                  <a:srgbClr val="FFFFFF"/>
                </a:highlight>
                <a:latin typeface="Arial"/>
                <a:ea typeface="Arial"/>
                <a:cs typeface="Arial"/>
                <a:sym typeface="Arial"/>
              </a:rPr>
              <a:t>CRACKING</a:t>
            </a:r>
            <a:r>
              <a:rPr lang="en-US">
                <a:highlight>
                  <a:srgbClr val="FFFFFF"/>
                </a:highlight>
                <a:latin typeface="Arial"/>
                <a:ea typeface="Arial"/>
                <a:cs typeface="Arial"/>
                <a:sym typeface="Arial"/>
              </a:rPr>
              <a:t> reduces voting power of certain party/community by splitting its population and spreading its members among several districts where they become an irrelevant minority.</a:t>
            </a:r>
            <a:endParaRPr>
              <a:highlight>
                <a:srgbClr val="FFFFFF"/>
              </a:highlight>
              <a:latin typeface="Arial"/>
              <a:ea typeface="Arial"/>
              <a:cs typeface="Arial"/>
              <a:sym typeface="Arial"/>
            </a:endParaRPr>
          </a:p>
          <a:p>
            <a:pPr indent="0" lvl="0" marL="342900" rtl="0" algn="l">
              <a:lnSpc>
                <a:spcPct val="115000"/>
              </a:lnSpc>
              <a:spcBef>
                <a:spcPts val="0"/>
              </a:spcBef>
              <a:spcAft>
                <a:spcPts val="0"/>
              </a:spcAft>
              <a:buClr>
                <a:schemeClr val="dk1"/>
              </a:buClr>
              <a:buSzPts val="1100"/>
              <a:buFont typeface="Arial"/>
              <a:buNone/>
            </a:pPr>
            <a:r>
              <a:rPr b="1" lang="en-US">
                <a:highlight>
                  <a:srgbClr val="FFFFFF"/>
                </a:highlight>
                <a:latin typeface="Arial"/>
                <a:ea typeface="Arial"/>
                <a:cs typeface="Arial"/>
                <a:sym typeface="Arial"/>
              </a:rPr>
              <a:t>PACKING</a:t>
            </a:r>
            <a:r>
              <a:rPr lang="en-US">
                <a:highlight>
                  <a:srgbClr val="FFFFFF"/>
                </a:highlight>
                <a:latin typeface="Arial"/>
                <a:ea typeface="Arial"/>
                <a:cs typeface="Arial"/>
                <a:sym typeface="Arial"/>
              </a:rPr>
              <a:t> concentrates voters of 1 party/community in as few districts as possible to reduce their influence on remaining districts.</a:t>
            </a:r>
            <a:endParaRPr/>
          </a:p>
        </p:txBody>
      </p:sp>
      <p:sp>
        <p:nvSpPr>
          <p:cNvPr id="179" name="Google Shape;179;g7560d67e52_0_22: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Google Shape;189;g6bc1dd6110_2_27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 Pennsylvania </a:t>
            </a:r>
            <a:endParaRPr/>
          </a:p>
        </p:txBody>
      </p:sp>
      <p:sp>
        <p:nvSpPr>
          <p:cNvPr id="190" name="Google Shape;190;g6bc1dd6110_2_270: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g6bc1dd6110_2_48: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6bc1dd6110_2_4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2012 Obama won by ~300,000 votes</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PA Congressional candidates outpolled GOP by 100,000 votes</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Republicans won 13 of 18 seats in US House</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2018 - State Supreme Court struck down congressional maps as unconstitutional (it split state into 28 counties, resulting in district win Trump 12, Clinton 6). </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Court-redrawn map divides state into 13 counties… Trump 10, Clinton 8. GOP filed suit (dismissed)</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Requested SCOTUS stay (rejected)</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Moved to impeach Democratic judges (abandoned). </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SUCCESS: 2018 vote used fair maps.</a:t>
            </a:r>
            <a:endParaRPr/>
          </a:p>
        </p:txBody>
      </p:sp>
      <p:sp>
        <p:nvSpPr>
          <p:cNvPr id="198" name="Google Shape;198;g6bc1dd6110_2_4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Google Shape;206;g6bc1dd6110_2_59: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6bc1dd6110_2_5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2018 vote is split approximately 50/50 between Democrats and Republican, but Republicans won - by a large number - the majority of seats in Congress and in both state chambers.  </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Some history:</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AutoNum type="alphaLcPeriod"/>
            </a:pPr>
            <a:r>
              <a:rPr lang="en-US" sz="1100">
                <a:latin typeface="Arial"/>
                <a:ea typeface="Arial"/>
                <a:cs typeface="Arial"/>
                <a:sym typeface="Arial"/>
              </a:rPr>
              <a:t>2016: congressional boundaries deemed illegally racially gerrymandered, so congressional maps redrawn to concentrate Dems via *partisan* gerrymandering into 10 GOP / 3 Dem districts (“I propose that we draw the maps to give a partisan advantage to 10 Republicans and three Democrats, because I do not believe it’s possible to draw a map with 11 Republicans and two Democrats” - NC Rep. David Lewis, 2016). </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AutoNum type="alphaLcPeriod"/>
            </a:pPr>
            <a:r>
              <a:rPr lang="en-US" sz="1100">
                <a:latin typeface="Arial"/>
                <a:ea typeface="Arial"/>
                <a:cs typeface="Arial"/>
                <a:sym typeface="Arial"/>
              </a:rPr>
              <a:t>[2019: state court strikes down *state* legislative maps because of partisan gerrymandering; legislature redraws maps.]</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AutoNum type="alphaLcPeriod"/>
            </a:pPr>
            <a:r>
              <a:rPr lang="en-US" sz="1100">
                <a:latin typeface="Arial"/>
                <a:ea typeface="Arial"/>
                <a:cs typeface="Arial"/>
                <a:sym typeface="Arial"/>
              </a:rPr>
              <a:t>10/19 - state court declares 2016 congressional district map invalid due to partisan gerrymandering (c</a:t>
            </a:r>
            <a:r>
              <a:rPr lang="en-US" sz="1100">
                <a:highlight>
                  <a:srgbClr val="FFFFFF"/>
                </a:highlight>
                <a:latin typeface="Arial"/>
                <a:ea typeface="Arial"/>
                <a:cs typeface="Arial"/>
                <a:sym typeface="Arial"/>
              </a:rPr>
              <a:t>hallengers: map may be "the most extreme and brazen partisan gerrymander in American history”). GOP redrew map somewhat more fairly, but...</a:t>
            </a:r>
            <a:endParaRPr sz="1100">
              <a:highlight>
                <a:srgbClr val="FFFFFF"/>
              </a:highlight>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AutoNum type="alphaLcPeriod"/>
            </a:pPr>
            <a:r>
              <a:rPr lang="en-US" sz="1100">
                <a:highlight>
                  <a:srgbClr val="FFFFFF"/>
                </a:highlight>
                <a:latin typeface="Arial"/>
                <a:ea typeface="Arial"/>
                <a:cs typeface="Arial"/>
                <a:sym typeface="Arial"/>
              </a:rPr>
              <a:t>12/19: court allows this newest map to stand, citing not enough time before 2020 primaries. Result: if you drag your feet, you can use gerrymandered map!</a:t>
            </a:r>
            <a:endParaRPr/>
          </a:p>
        </p:txBody>
      </p:sp>
      <p:sp>
        <p:nvSpPr>
          <p:cNvPr id="208" name="Google Shape;208;g6bc1dd6110_2_5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g6b9124b79b_0_26: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6b9124b79b_0_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304800" lvl="0" marL="457200" rtl="0" algn="l">
              <a:lnSpc>
                <a:spcPct val="115000"/>
              </a:lnSpc>
              <a:spcBef>
                <a:spcPts val="0"/>
              </a:spcBef>
              <a:spcAft>
                <a:spcPts val="0"/>
              </a:spcAft>
              <a:buClr>
                <a:schemeClr val="dk1"/>
              </a:buClr>
              <a:buSzPts val="1200"/>
              <a:buChar char="●"/>
            </a:pPr>
            <a:r>
              <a:rPr lang="en-US">
                <a:highlight>
                  <a:srgbClr val="FFFFFF"/>
                </a:highlight>
                <a:latin typeface="Arial"/>
                <a:ea typeface="Arial"/>
                <a:cs typeface="Arial"/>
                <a:sym typeface="Arial"/>
              </a:rPr>
              <a:t>Part of 5 different Congressional districts are located in Travis county (black outline). Travis divided into districts 10, 17, 21, 25, and 35.</a:t>
            </a:r>
            <a:endParaRPr>
              <a:highlight>
                <a:srgbClr val="FFFFFF"/>
              </a:highlight>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lang="en-US">
                <a:highlight>
                  <a:srgbClr val="FFFFFF"/>
                </a:highlight>
                <a:latin typeface="Arial"/>
                <a:ea typeface="Arial"/>
                <a:cs typeface="Arial"/>
                <a:sym typeface="Arial"/>
              </a:rPr>
              <a:t>None of these 5 districts are “anchored” (with a majority of voters) in Travis </a:t>
            </a:r>
            <a:endParaRPr>
              <a:highlight>
                <a:srgbClr val="FFFFFF"/>
              </a:highlight>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lang="en-US">
                <a:highlight>
                  <a:srgbClr val="FFFFFF"/>
                </a:highlight>
                <a:latin typeface="Arial"/>
                <a:ea typeface="Arial"/>
                <a:cs typeface="Arial"/>
                <a:sym typeface="Arial"/>
              </a:rPr>
              <a:t>Republicans represent for 4 of 5 districts (</a:t>
            </a:r>
            <a:r>
              <a:rPr lang="en-US" sz="1050">
                <a:highlight>
                  <a:srgbClr val="FFFFFF"/>
                </a:highlight>
                <a:latin typeface="Arial"/>
                <a:ea typeface="Arial"/>
                <a:cs typeface="Arial"/>
                <a:sym typeface="Arial"/>
              </a:rPr>
              <a:t>#10 R-Michael McCaul; #17 R- Bill Flores; #21 R- Lamar Smith; #25 R-Roger Williams; #35 D-Lloyd Doggett). </a:t>
            </a:r>
            <a:endParaRPr sz="1050">
              <a:highlight>
                <a:srgbClr val="FFFFFF"/>
              </a:highlight>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lang="en-US" sz="1050">
                <a:highlight>
                  <a:srgbClr val="FFFFFF"/>
                </a:highlight>
                <a:latin typeface="Arial"/>
                <a:ea typeface="Arial"/>
                <a:cs typeface="Arial"/>
                <a:sym typeface="Arial"/>
              </a:rPr>
              <a:t>Austin Chronicle: </a:t>
            </a:r>
            <a:r>
              <a:rPr lang="en-US" sz="1100" u="sng">
                <a:latin typeface="Arial"/>
                <a:ea typeface="Arial"/>
                <a:cs typeface="Arial"/>
                <a:sym typeface="Arial"/>
                <a:hlinkClick r:id="rId2"/>
              </a:rPr>
              <a:t>https://www.austinchronicle.com/news/2017-03-17/the-texas-hammer-gerrymandering-gerrymandering/</a:t>
            </a:r>
            <a:r>
              <a:rPr lang="en-US" sz="1100">
                <a:latin typeface="Arial"/>
                <a:ea typeface="Arial"/>
                <a:cs typeface="Arial"/>
                <a:sym typeface="Arial"/>
              </a:rPr>
              <a:t>  Houston Public Media: </a:t>
            </a:r>
            <a:r>
              <a:rPr lang="en-US" sz="1100" u="sng">
                <a:latin typeface="Arial"/>
                <a:ea typeface="Arial"/>
                <a:cs typeface="Arial"/>
                <a:sym typeface="Arial"/>
                <a:hlinkClick r:id="rId3"/>
              </a:rPr>
              <a:t>https://www.houstonpublicmedia.org/articles/news/in-depth/2019/04/16/329402/can-the-texas-gop-reform-gerrymandering-before-its-used-against-them/</a:t>
            </a:r>
            <a:endParaRPr/>
          </a:p>
        </p:txBody>
      </p:sp>
      <p:sp>
        <p:nvSpPr>
          <p:cNvPr id="219" name="Google Shape;219;g6b9124b79b_0_2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Google Shape;227;g6b9711a830_0_7: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6b9711a830_0_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Timing, Democratic complacence, and gerrymandering gave Republicans tremendous power in state legislatures around the country, but they couldn’t rest on their laurels. They know that pure numbers and fair maps won’t keep them in power, so they draw from a menu of tactics to suppress the vote</a:t>
            </a:r>
            <a:endParaRPr/>
          </a:p>
        </p:txBody>
      </p:sp>
      <p:sp>
        <p:nvSpPr>
          <p:cNvPr id="229" name="Google Shape;229;g6b9711a830_0_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g6bc1dd6110_2_35: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6bc1dd6110_2_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The 2013 gutting of the Voting Rights Act paved the way. In Shelby v. Holder - SCOTUS invalidated key provision of Voting Rights Act that had required DOJ to “preclear” any changes in elections in states with historically discriminatory voting laws; southern states now have free rein</a:t>
            </a:r>
            <a:endParaRPr sz="1100">
              <a:latin typeface="Arial"/>
              <a:ea typeface="Arial"/>
              <a:cs typeface="Arial"/>
              <a:sym typeface="Arial"/>
            </a:endParaRPr>
          </a:p>
          <a:p>
            <a:pPr indent="-298450" lvl="0" marL="457200" rtl="0" algn="l">
              <a:spcBef>
                <a:spcPts val="0"/>
              </a:spcBef>
              <a:spcAft>
                <a:spcPts val="0"/>
              </a:spcAft>
              <a:buClr>
                <a:schemeClr val="dk1"/>
              </a:buClr>
              <a:buSzPts val="1100"/>
              <a:buAutoNum type="arabicPeriod"/>
            </a:pPr>
            <a:r>
              <a:rPr lang="en-US" sz="1100">
                <a:latin typeface="Arial"/>
                <a:ea typeface="Arial"/>
                <a:cs typeface="Arial"/>
                <a:sym typeface="Arial"/>
              </a:rPr>
              <a:t>Voter ID Laws:  13% of black Americans, 10% of Hispanic Americans, 12% of adults living in a household with less than $25,000, 15% of 17-20 year-olds lack photo ID and 11% of 21-24 year-olds lack photo ID.</a:t>
            </a:r>
            <a:endParaRPr sz="1100">
              <a:latin typeface="Arial"/>
              <a:ea typeface="Arial"/>
              <a:cs typeface="Arial"/>
              <a:sym typeface="Arial"/>
            </a:endParaRPr>
          </a:p>
          <a:p>
            <a:pPr indent="-298450" lvl="0" marL="457200" rtl="0" algn="l">
              <a:spcBef>
                <a:spcPts val="0"/>
              </a:spcBef>
              <a:spcAft>
                <a:spcPts val="0"/>
              </a:spcAft>
              <a:buClr>
                <a:schemeClr val="dk1"/>
              </a:buClr>
              <a:buSzPts val="1100"/>
              <a:buAutoNum type="arabicPeriod"/>
            </a:pPr>
            <a:r>
              <a:rPr lang="en-US" sz="1100">
                <a:latin typeface="Arial"/>
                <a:ea typeface="Arial"/>
                <a:cs typeface="Arial"/>
                <a:sym typeface="Arial"/>
              </a:rPr>
              <a:t>Making It Harder For Students To Vote - </a:t>
            </a:r>
            <a:endParaRPr sz="1100">
              <a:latin typeface="Arial"/>
              <a:ea typeface="Arial"/>
              <a:cs typeface="Arial"/>
              <a:sym typeface="Arial"/>
            </a:endParaRPr>
          </a:p>
          <a:p>
            <a:pPr indent="-298450" lvl="1" marL="914400" rtl="0" algn="l">
              <a:spcBef>
                <a:spcPts val="0"/>
              </a:spcBef>
              <a:spcAft>
                <a:spcPts val="0"/>
              </a:spcAft>
              <a:buClr>
                <a:schemeClr val="dk1"/>
              </a:buClr>
              <a:buSzPts val="1100"/>
              <a:buAutoNum type="alphaLcPeriod"/>
            </a:pPr>
            <a:r>
              <a:rPr lang="en-US" sz="1100">
                <a:latin typeface="Arial"/>
                <a:ea typeface="Arial"/>
                <a:cs typeface="Arial"/>
                <a:sym typeface="Arial"/>
              </a:rPr>
              <a:t>Not accepting student IDs</a:t>
            </a:r>
            <a:endParaRPr sz="1100">
              <a:latin typeface="Arial"/>
              <a:ea typeface="Arial"/>
              <a:cs typeface="Arial"/>
              <a:sym typeface="Arial"/>
            </a:endParaRPr>
          </a:p>
          <a:p>
            <a:pPr indent="-298450" lvl="1" marL="914400" rtl="0" algn="l">
              <a:spcBef>
                <a:spcPts val="0"/>
              </a:spcBef>
              <a:spcAft>
                <a:spcPts val="0"/>
              </a:spcAft>
              <a:buClr>
                <a:schemeClr val="dk1"/>
              </a:buClr>
              <a:buSzPts val="1100"/>
              <a:buAutoNum type="alphaLcPeriod"/>
            </a:pPr>
            <a:r>
              <a:rPr lang="en-US" sz="1100">
                <a:latin typeface="Arial"/>
                <a:ea typeface="Arial"/>
                <a:cs typeface="Arial"/>
                <a:sym typeface="Arial"/>
              </a:rPr>
              <a:t>Requiring students to register car and get NH driver’s license after voting</a:t>
            </a:r>
            <a:endParaRPr sz="1100">
              <a:latin typeface="Arial"/>
              <a:ea typeface="Arial"/>
              <a:cs typeface="Arial"/>
              <a:sym typeface="Arial"/>
            </a:endParaRPr>
          </a:p>
          <a:p>
            <a:pPr indent="-298450" lvl="1" marL="914400" rtl="0" algn="l">
              <a:spcBef>
                <a:spcPts val="0"/>
              </a:spcBef>
              <a:spcAft>
                <a:spcPts val="0"/>
              </a:spcAft>
              <a:buClr>
                <a:schemeClr val="dk1"/>
              </a:buClr>
              <a:buSzPts val="1100"/>
              <a:buAutoNum type="alphaLcPeriod"/>
            </a:pPr>
            <a:r>
              <a:rPr lang="en-US" sz="1100">
                <a:latin typeface="Arial"/>
                <a:ea typeface="Arial"/>
                <a:cs typeface="Arial"/>
                <a:sym typeface="Arial"/>
              </a:rPr>
              <a:t>Early voting sites on campus closed becuase they weren’t open full hours or didn’t have enough non-permitted parking spaces</a:t>
            </a:r>
            <a:endParaRPr sz="1100">
              <a:latin typeface="Arial"/>
              <a:ea typeface="Arial"/>
              <a:cs typeface="Arial"/>
              <a:sym typeface="Arial"/>
            </a:endParaRPr>
          </a:p>
          <a:p>
            <a:pPr indent="-298450" lvl="1" marL="914400" rtl="0" algn="l">
              <a:spcBef>
                <a:spcPts val="0"/>
              </a:spcBef>
              <a:spcAft>
                <a:spcPts val="0"/>
              </a:spcAft>
              <a:buClr>
                <a:schemeClr val="dk1"/>
              </a:buClr>
              <a:buSzPts val="1100"/>
              <a:buAutoNum type="alphaLcPeriod"/>
            </a:pPr>
            <a:r>
              <a:rPr lang="en-US" sz="1100">
                <a:latin typeface="Arial"/>
                <a:ea typeface="Arial"/>
                <a:cs typeface="Arial"/>
                <a:sym typeface="Arial"/>
              </a:rPr>
              <a:t>https://www.nytimes.com/2019/10/24/us/voting-college-suppression.html</a:t>
            </a:r>
            <a:endParaRPr sz="1100">
              <a:latin typeface="Arial"/>
              <a:ea typeface="Arial"/>
              <a:cs typeface="Arial"/>
              <a:sym typeface="Arial"/>
            </a:endParaRPr>
          </a:p>
          <a:p>
            <a:pPr indent="-298450" lvl="0" marL="457200" rtl="0" algn="l">
              <a:spcBef>
                <a:spcPts val="0"/>
              </a:spcBef>
              <a:spcAft>
                <a:spcPts val="0"/>
              </a:spcAft>
              <a:buClr>
                <a:schemeClr val="dk1"/>
              </a:buClr>
              <a:buSzPts val="1100"/>
              <a:buAutoNum type="arabicPeriod"/>
            </a:pPr>
            <a:r>
              <a:rPr lang="en-US" sz="1100">
                <a:latin typeface="Arial"/>
                <a:ea typeface="Arial"/>
                <a:cs typeface="Arial"/>
                <a:sym typeface="Arial"/>
              </a:rPr>
              <a:t>Shortening Early Voting and Polling Hours</a:t>
            </a:r>
            <a:endParaRPr sz="1100">
              <a:latin typeface="Arial"/>
              <a:ea typeface="Arial"/>
              <a:cs typeface="Arial"/>
              <a:sym typeface="Arial"/>
            </a:endParaRPr>
          </a:p>
          <a:p>
            <a:pPr indent="-298450" lvl="0" marL="457200" rtl="0" algn="l">
              <a:spcBef>
                <a:spcPts val="0"/>
              </a:spcBef>
              <a:spcAft>
                <a:spcPts val="0"/>
              </a:spcAft>
              <a:buClr>
                <a:schemeClr val="dk1"/>
              </a:buClr>
              <a:buSzPts val="1100"/>
              <a:buAutoNum type="arabicPeriod"/>
            </a:pPr>
            <a:r>
              <a:rPr lang="en-US" sz="1100">
                <a:latin typeface="Arial"/>
                <a:ea typeface="Arial"/>
                <a:cs typeface="Arial"/>
                <a:sym typeface="Arial"/>
              </a:rPr>
              <a:t>Closing and Consolidating Polling Locations (see next slides)</a:t>
            </a:r>
            <a:endParaRPr sz="1100">
              <a:latin typeface="Arial"/>
              <a:ea typeface="Arial"/>
              <a:cs typeface="Arial"/>
              <a:sym typeface="Arial"/>
            </a:endParaRPr>
          </a:p>
          <a:p>
            <a:pPr indent="-298450" lvl="0" marL="457200" rtl="0" algn="l">
              <a:spcBef>
                <a:spcPts val="0"/>
              </a:spcBef>
              <a:spcAft>
                <a:spcPts val="0"/>
              </a:spcAft>
              <a:buClr>
                <a:schemeClr val="dk1"/>
              </a:buClr>
              <a:buSzPts val="1100"/>
              <a:buAutoNum type="arabicPeriod"/>
            </a:pPr>
            <a:r>
              <a:rPr lang="en-US" sz="1100">
                <a:latin typeface="Arial"/>
                <a:ea typeface="Arial"/>
                <a:cs typeface="Arial"/>
                <a:sym typeface="Arial"/>
              </a:rPr>
              <a:t>Purging the Voter Rolls (see next slide)</a:t>
            </a:r>
            <a:endParaRPr/>
          </a:p>
        </p:txBody>
      </p:sp>
      <p:sp>
        <p:nvSpPr>
          <p:cNvPr id="237" name="Google Shape;237;g6bc1dd6110_2_3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g6b891de041_0_4: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6b891de041_0_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323850" lvl="0" marL="457200" rtl="0" algn="l">
              <a:spcBef>
                <a:spcPts val="0"/>
              </a:spcBef>
              <a:spcAft>
                <a:spcPts val="0"/>
              </a:spcAft>
              <a:buClr>
                <a:schemeClr val="dk1"/>
              </a:buClr>
              <a:buSzPts val="1500"/>
              <a:buChar char="-"/>
            </a:pPr>
            <a:r>
              <a:rPr lang="en-US" sz="1100">
                <a:latin typeface="Arial"/>
                <a:ea typeface="Arial"/>
                <a:cs typeface="Arial"/>
                <a:sym typeface="Arial"/>
              </a:rPr>
              <a:t>1,688 polling places closed since 2012, “Right Wing Watch” &amp; Brennan Center</a:t>
            </a:r>
            <a:endParaRPr sz="11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US" sz="1100">
                <a:latin typeface="Arial"/>
                <a:ea typeface="Arial"/>
                <a:cs typeface="Arial"/>
                <a:sym typeface="Arial"/>
              </a:rPr>
              <a:t>Report released by The Leadership Conference on Civil and Human Rights notes that in addition to ADA compliance, states justify closing poll locations for</a:t>
            </a:r>
            <a:endParaRPr sz="1100">
              <a:latin typeface="Arial"/>
              <a:ea typeface="Arial"/>
              <a:cs typeface="Arial"/>
              <a:sym typeface="Arial"/>
            </a:endParaRPr>
          </a:p>
          <a:p>
            <a:pPr indent="-298450" lvl="1" marL="914400" rtl="0" algn="l">
              <a:spcBef>
                <a:spcPts val="0"/>
              </a:spcBef>
              <a:spcAft>
                <a:spcPts val="0"/>
              </a:spcAft>
              <a:buClr>
                <a:schemeClr val="dk1"/>
              </a:buClr>
              <a:buSzPts val="1100"/>
              <a:buChar char="-"/>
            </a:pPr>
            <a:r>
              <a:rPr lang="en-US" sz="1100">
                <a:latin typeface="Arial"/>
                <a:ea typeface="Arial"/>
                <a:cs typeface="Arial"/>
                <a:sym typeface="Arial"/>
              </a:rPr>
              <a:t>School safety concern</a:t>
            </a:r>
            <a:endParaRPr sz="1100">
              <a:latin typeface="Arial"/>
              <a:ea typeface="Arial"/>
              <a:cs typeface="Arial"/>
              <a:sym typeface="Arial"/>
            </a:endParaRPr>
          </a:p>
          <a:p>
            <a:pPr indent="-298450" lvl="1" marL="914400" rtl="0" algn="l">
              <a:spcBef>
                <a:spcPts val="0"/>
              </a:spcBef>
              <a:spcAft>
                <a:spcPts val="0"/>
              </a:spcAft>
              <a:buClr>
                <a:schemeClr val="dk1"/>
              </a:buClr>
              <a:buSzPts val="1100"/>
              <a:buChar char="-"/>
            </a:pPr>
            <a:r>
              <a:rPr lang="en-US" sz="1100">
                <a:latin typeface="Arial"/>
                <a:ea typeface="Arial"/>
                <a:cs typeface="Arial"/>
                <a:sym typeface="Arial"/>
              </a:rPr>
              <a:t>Limited parking</a:t>
            </a:r>
            <a:endParaRPr sz="1100">
              <a:latin typeface="Arial"/>
              <a:ea typeface="Arial"/>
              <a:cs typeface="Arial"/>
              <a:sym typeface="Arial"/>
            </a:endParaRPr>
          </a:p>
          <a:p>
            <a:pPr indent="-298450" lvl="1" marL="914400" rtl="0" algn="l">
              <a:spcBef>
                <a:spcPts val="0"/>
              </a:spcBef>
              <a:spcAft>
                <a:spcPts val="0"/>
              </a:spcAft>
              <a:buClr>
                <a:schemeClr val="dk1"/>
              </a:buClr>
              <a:buSzPts val="1100"/>
              <a:buChar char="-"/>
            </a:pPr>
            <a:r>
              <a:rPr lang="en-US" sz="1100">
                <a:latin typeface="Arial"/>
                <a:ea typeface="Arial"/>
                <a:cs typeface="Arial"/>
                <a:sym typeface="Arial"/>
              </a:rPr>
              <a:t>Give no justification at all - “By far, the most common justification for closing polling places was n</a:t>
            </a:r>
            <a:r>
              <a:rPr b="1" lang="en-US" sz="1100">
                <a:latin typeface="Arial"/>
                <a:ea typeface="Arial"/>
                <a:cs typeface="Arial"/>
                <a:sym typeface="Arial"/>
              </a:rPr>
              <a:t>o justification at all</a:t>
            </a:r>
            <a:r>
              <a:rPr lang="en-US" sz="1100">
                <a:latin typeface="Arial"/>
                <a:ea typeface="Arial"/>
                <a:cs typeface="Arial"/>
                <a:sym typeface="Arial"/>
              </a:rPr>
              <a:t>. </a:t>
            </a:r>
            <a:endParaRPr sz="1100">
              <a:latin typeface="Arial"/>
              <a:ea typeface="Arial"/>
              <a:cs typeface="Arial"/>
              <a:sym typeface="Arial"/>
            </a:endParaRPr>
          </a:p>
          <a:p>
            <a:pPr indent="-298450" lvl="1" marL="914400" rtl="0" algn="l">
              <a:spcBef>
                <a:spcPts val="0"/>
              </a:spcBef>
              <a:spcAft>
                <a:spcPts val="0"/>
              </a:spcAft>
              <a:buClr>
                <a:schemeClr val="dk1"/>
              </a:buClr>
              <a:buSzPts val="1100"/>
              <a:buChar char="-"/>
            </a:pPr>
            <a:r>
              <a:rPr lang="en-US" sz="1100">
                <a:latin typeface="Arial"/>
                <a:ea typeface="Arial"/>
                <a:cs typeface="Arial"/>
                <a:sym typeface="Arial"/>
              </a:rPr>
              <a:t>Or say it’s simple logic. As one election commissioner from Mississippi put it, sometimes closing polling places “just makes sense.”’</a:t>
            </a:r>
            <a:endParaRPr/>
          </a:p>
        </p:txBody>
      </p:sp>
      <p:sp>
        <p:nvSpPr>
          <p:cNvPr id="252" name="Google Shape;252;g6b891de041_0_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Google Shape;92;g6bc1dd6110_2_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 name="Google Shape;93;g6bc1dd6110_2_1: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Google Shape;258;g6bc1dd6110_2_28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 17,000,000 (Brennan Ctr. for Justice)</a:t>
            </a:r>
            <a:endParaRPr sz="1100">
              <a:latin typeface="Arial"/>
              <a:ea typeface="Arial"/>
              <a:cs typeface="Arial"/>
              <a:sym typeface="Arial"/>
            </a:endParaRPr>
          </a:p>
          <a:p>
            <a:pPr indent="-323850" lvl="0" marL="457200" rtl="0" algn="l">
              <a:spcBef>
                <a:spcPts val="0"/>
              </a:spcBef>
              <a:spcAft>
                <a:spcPts val="0"/>
              </a:spcAft>
              <a:buClr>
                <a:schemeClr val="dk1"/>
              </a:buClr>
              <a:buSzPts val="1500"/>
              <a:buChar char="-"/>
            </a:pPr>
            <a:r>
              <a:rPr lang="en-US" sz="1100">
                <a:latin typeface="Arial"/>
                <a:ea typeface="Arial"/>
                <a:cs typeface="Arial"/>
                <a:sym typeface="Arial"/>
              </a:rPr>
              <a:t>Prior to 2016, the purge rates in states that required VRA preclearance and those that did not were roughly the same.</a:t>
            </a:r>
            <a:endParaRPr sz="1100">
              <a:latin typeface="Arial"/>
              <a:ea typeface="Arial"/>
              <a:cs typeface="Arial"/>
              <a:sym typeface="Arial"/>
            </a:endParaRPr>
          </a:p>
          <a:p>
            <a:pPr indent="-323850" lvl="0" marL="457200" rtl="0" algn="l">
              <a:spcBef>
                <a:spcPts val="0"/>
              </a:spcBef>
              <a:spcAft>
                <a:spcPts val="0"/>
              </a:spcAft>
              <a:buClr>
                <a:schemeClr val="dk1"/>
              </a:buClr>
              <a:buSzPts val="1500"/>
              <a:buChar char="-"/>
            </a:pPr>
            <a:r>
              <a:rPr lang="en-US" sz="1100">
                <a:latin typeface="Arial"/>
                <a:ea typeface="Arial"/>
                <a:cs typeface="Arial"/>
                <a:sym typeface="Arial"/>
              </a:rPr>
              <a:t>At least 17 million voters were purged nationwide between 2016 and 2018, similar to the number we saw between 2014 and 2016, but considerably higher than we saw between 2006 and 2008;</a:t>
            </a:r>
            <a:endParaRPr sz="1100">
              <a:latin typeface="Arial"/>
              <a:ea typeface="Arial"/>
              <a:cs typeface="Arial"/>
              <a:sym typeface="Arial"/>
            </a:endParaRPr>
          </a:p>
          <a:p>
            <a:pPr indent="-323850" lvl="0" marL="457200" rtl="0" algn="l">
              <a:spcBef>
                <a:spcPts val="0"/>
              </a:spcBef>
              <a:spcAft>
                <a:spcPts val="0"/>
              </a:spcAft>
              <a:buClr>
                <a:schemeClr val="dk1"/>
              </a:buClr>
              <a:buSzPts val="1500"/>
              <a:buChar char="-"/>
            </a:pPr>
            <a:r>
              <a:rPr lang="en-US" sz="1100">
                <a:latin typeface="Arial"/>
                <a:ea typeface="Arial"/>
                <a:cs typeface="Arial"/>
                <a:sym typeface="Arial"/>
              </a:rPr>
              <a:t>2016–2018 a dramatic shift -  purge rates in states that previously required preclearance were 40 % higher than the purge rate in other states (Brennan Center)</a:t>
            </a:r>
            <a:endParaRPr sz="1100">
              <a:solidFill>
                <a:srgbClr val="222222"/>
              </a:solidFill>
              <a:latin typeface="Arial"/>
              <a:ea typeface="Arial"/>
              <a:cs typeface="Arial"/>
              <a:sym typeface="Arial"/>
            </a:endParaRPr>
          </a:p>
          <a:p>
            <a:pPr indent="-323850" lvl="0" marL="457200" rtl="0" algn="l">
              <a:spcBef>
                <a:spcPts val="0"/>
              </a:spcBef>
              <a:spcAft>
                <a:spcPts val="0"/>
              </a:spcAft>
              <a:buClr>
                <a:schemeClr val="dk1"/>
              </a:buClr>
              <a:buSzPts val="1500"/>
              <a:buChar char="-"/>
            </a:pPr>
            <a:r>
              <a:rPr lang="en-US" sz="1100" u="sng">
                <a:solidFill>
                  <a:schemeClr val="hlink"/>
                </a:solidFill>
                <a:latin typeface="Arial"/>
                <a:ea typeface="Arial"/>
                <a:cs typeface="Arial"/>
                <a:sym typeface="Arial"/>
                <a:hlinkClick r:id="rId2"/>
              </a:rPr>
              <a:t>https://www.brennancenter.org/our-work/analysis-opinion/voter-purge-rates-remain-high-analysis-finds</a:t>
            </a:r>
            <a:endParaRPr sz="1100">
              <a:latin typeface="Arial"/>
              <a:ea typeface="Arial"/>
              <a:cs typeface="Arial"/>
              <a:sym typeface="Arial"/>
            </a:endParaRPr>
          </a:p>
          <a:p>
            <a:pPr indent="0" lvl="0" marL="0" rtl="0" algn="l">
              <a:spcBef>
                <a:spcPts val="0"/>
              </a:spcBef>
              <a:spcAft>
                <a:spcPts val="0"/>
              </a:spcAft>
              <a:buNone/>
            </a:pPr>
            <a:r>
              <a:t/>
            </a:r>
            <a:endParaRPr sz="1100">
              <a:latin typeface="Arial"/>
              <a:ea typeface="Arial"/>
              <a:cs typeface="Arial"/>
              <a:sym typeface="Arial"/>
            </a:endParaRPr>
          </a:p>
          <a:p>
            <a:pPr indent="0" lvl="0" marL="0" rtl="0" algn="l">
              <a:spcBef>
                <a:spcPts val="0"/>
              </a:spcBef>
              <a:spcAft>
                <a:spcPts val="0"/>
              </a:spcAft>
              <a:buNone/>
            </a:pPr>
            <a:r>
              <a:rPr lang="en-US" sz="1100">
                <a:latin typeface="Arial"/>
                <a:ea typeface="Arial"/>
                <a:cs typeface="Arial"/>
                <a:sym typeface="Arial"/>
              </a:rPr>
              <a:t>So, voter suppression and gerrymandering work hand in hand to cement Republican power that is does not reflect the will of the people. What can we do about it? The answer lies in state legislatures. </a:t>
            </a:r>
            <a:endParaRPr sz="1100">
              <a:latin typeface="Arial"/>
              <a:ea typeface="Arial"/>
              <a:cs typeface="Arial"/>
              <a:sym typeface="Arial"/>
            </a:endParaRPr>
          </a:p>
        </p:txBody>
      </p:sp>
      <p:sp>
        <p:nvSpPr>
          <p:cNvPr id="259" name="Google Shape;259;g6bc1dd6110_2_280: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 name="Shape 264"/>
        <p:cNvGrpSpPr/>
        <p:nvPr/>
      </p:nvGrpSpPr>
      <p:grpSpPr>
        <a:xfrm>
          <a:off x="0" y="0"/>
          <a:ext cx="0" cy="0"/>
          <a:chOff x="0" y="0"/>
          <a:chExt cx="0" cy="0"/>
        </a:xfrm>
      </p:grpSpPr>
      <p:sp>
        <p:nvSpPr>
          <p:cNvPr id="265" name="Google Shape;265;g6bc1dd6110_2_9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 name="Google Shape;266;g6bc1dd6110_2_99: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Google Shape;270;g6bc1dd6110_2_9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So, the states draw district lines, but they are also important BECAUSE</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b="1" lang="en-US" sz="1100">
                <a:latin typeface="Arial"/>
                <a:ea typeface="Arial"/>
                <a:cs typeface="Arial"/>
                <a:sym typeface="Arial"/>
              </a:rPr>
              <a:t>State leaders</a:t>
            </a:r>
            <a:r>
              <a:rPr lang="en-US" sz="1100">
                <a:latin typeface="Arial"/>
                <a:ea typeface="Arial"/>
                <a:cs typeface="Arial"/>
                <a:sym typeface="Arial"/>
              </a:rPr>
              <a:t> become national leaders – feed the leadership pipeline.</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We’re building the farm team!</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Strong candidates rooted in their communities can get the votes of independents and Republicans and carry those votes into higher offices.</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We have examples already from races we have supported in the past 3 years</a:t>
            </a:r>
            <a:endParaRPr sz="1100">
              <a:latin typeface="Arial"/>
              <a:ea typeface="Arial"/>
              <a:cs typeface="Arial"/>
              <a:sym typeface="Arial"/>
            </a:endParaRPr>
          </a:p>
          <a:p>
            <a:pPr indent="-298450" lvl="2" marL="1371600" rtl="0" algn="l">
              <a:lnSpc>
                <a:spcPct val="115000"/>
              </a:lnSpc>
              <a:spcBef>
                <a:spcPts val="0"/>
              </a:spcBef>
              <a:spcAft>
                <a:spcPts val="0"/>
              </a:spcAft>
              <a:buClr>
                <a:schemeClr val="dk1"/>
              </a:buClr>
              <a:buSzPts val="1100"/>
              <a:buChar char="-"/>
            </a:pPr>
            <a:r>
              <a:rPr lang="en-US" sz="1100">
                <a:latin typeface="Arial"/>
                <a:ea typeface="Arial"/>
                <a:cs typeface="Arial"/>
                <a:sym typeface="Arial"/>
              </a:rPr>
              <a:t>John Bell: helped elect to State House in 2017; State Senate in 2019</a:t>
            </a:r>
            <a:endParaRPr sz="1100">
              <a:latin typeface="Arial"/>
              <a:ea typeface="Arial"/>
              <a:cs typeface="Arial"/>
              <a:sym typeface="Arial"/>
            </a:endParaRPr>
          </a:p>
          <a:p>
            <a:pPr indent="-298450" lvl="2" marL="1371600" rtl="0" algn="l">
              <a:lnSpc>
                <a:spcPct val="115000"/>
              </a:lnSpc>
              <a:spcBef>
                <a:spcPts val="0"/>
              </a:spcBef>
              <a:spcAft>
                <a:spcPts val="0"/>
              </a:spcAft>
              <a:buClr>
                <a:schemeClr val="dk1"/>
              </a:buClr>
              <a:buSzPts val="1100"/>
              <a:buChar char="-"/>
            </a:pPr>
            <a:r>
              <a:rPr lang="en-US" sz="1100">
                <a:latin typeface="Arial"/>
                <a:ea typeface="Arial"/>
                <a:cs typeface="Arial"/>
                <a:sym typeface="Arial"/>
              </a:rPr>
              <a:t>Margaret Good: helped elect to State House; now running for Congress (and running against the father of the man she ousted in the state house no less!) </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b="1" lang="en-US" sz="1100">
                <a:latin typeface="Arial"/>
                <a:ea typeface="Arial"/>
                <a:cs typeface="Arial"/>
                <a:sym typeface="Arial"/>
              </a:rPr>
              <a:t>State campaigns</a:t>
            </a:r>
            <a:r>
              <a:rPr lang="en-US" sz="1100">
                <a:latin typeface="Arial"/>
                <a:ea typeface="Arial"/>
                <a:cs typeface="Arial"/>
                <a:sym typeface="Arial"/>
              </a:rPr>
              <a:t> need us; small $$ have an out-sized impact</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State House 300,000 budget / Congressional House 1.5millon</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Your volunteer energy and dollars go further </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 SDP’s contribution has major impact on individual campaigns, in some cases</a:t>
            </a:r>
            <a:endParaRPr sz="1100">
              <a:latin typeface="Arial"/>
              <a:ea typeface="Arial"/>
              <a:cs typeface="Arial"/>
              <a:sym typeface="Arial"/>
            </a:endParaRPr>
          </a:p>
          <a:p>
            <a:pPr indent="-298450" lvl="2" marL="1371600" rtl="0" algn="l">
              <a:lnSpc>
                <a:spcPct val="115000"/>
              </a:lnSpc>
              <a:spcBef>
                <a:spcPts val="0"/>
              </a:spcBef>
              <a:spcAft>
                <a:spcPts val="0"/>
              </a:spcAft>
              <a:buClr>
                <a:schemeClr val="dk1"/>
              </a:buClr>
              <a:buSzPts val="1100"/>
              <a:buChar char="-"/>
            </a:pPr>
            <a:r>
              <a:rPr lang="en-US" sz="1100">
                <a:latin typeface="Arial"/>
                <a:ea typeface="Arial"/>
                <a:cs typeface="Arial"/>
                <a:sym typeface="Arial"/>
              </a:rPr>
              <a:t>&gt;20% of fundraising total </a:t>
            </a:r>
            <a:endParaRPr sz="1100">
              <a:latin typeface="Arial"/>
              <a:ea typeface="Arial"/>
              <a:cs typeface="Arial"/>
              <a:sym typeface="Arial"/>
            </a:endParaRPr>
          </a:p>
          <a:p>
            <a:pPr indent="-298450" lvl="2" marL="1371600" rtl="0" algn="l">
              <a:lnSpc>
                <a:spcPct val="115000"/>
              </a:lnSpc>
              <a:spcBef>
                <a:spcPts val="0"/>
              </a:spcBef>
              <a:spcAft>
                <a:spcPts val="0"/>
              </a:spcAft>
              <a:buClr>
                <a:schemeClr val="dk1"/>
              </a:buClr>
              <a:buSzPts val="1100"/>
              <a:buChar char="-"/>
            </a:pPr>
            <a:r>
              <a:rPr lang="en-US" sz="1100">
                <a:latin typeface="Arial"/>
                <a:ea typeface="Arial"/>
                <a:cs typeface="Arial"/>
                <a:sym typeface="Arial"/>
              </a:rPr>
              <a:t>&gt;50% of phone calls</a:t>
            </a:r>
            <a:endParaRPr sz="1100">
              <a:latin typeface="Arial"/>
              <a:ea typeface="Arial"/>
              <a:cs typeface="Arial"/>
              <a:sym typeface="Arial"/>
            </a:endParaRPr>
          </a:p>
          <a:p>
            <a:pPr indent="-298450" lvl="2" marL="1371600" rtl="0" algn="l">
              <a:lnSpc>
                <a:spcPct val="115000"/>
              </a:lnSpc>
              <a:spcBef>
                <a:spcPts val="0"/>
              </a:spcBef>
              <a:spcAft>
                <a:spcPts val="0"/>
              </a:spcAft>
              <a:buClr>
                <a:schemeClr val="dk1"/>
              </a:buClr>
              <a:buSzPts val="1100"/>
              <a:buChar char="-"/>
            </a:pPr>
            <a:r>
              <a:rPr lang="en-US" sz="1100">
                <a:latin typeface="Arial"/>
                <a:ea typeface="Arial"/>
                <a:cs typeface="Arial"/>
                <a:sym typeface="Arial"/>
              </a:rPr>
              <a:t>100% of text messages &amp; postcards</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b="1" lang="en-US" sz="1100">
                <a:latin typeface="Arial"/>
                <a:ea typeface="Arial"/>
                <a:cs typeface="Arial"/>
                <a:sym typeface="Arial"/>
              </a:rPr>
              <a:t>Energize</a:t>
            </a:r>
            <a:r>
              <a:rPr lang="en-US" sz="1100">
                <a:latin typeface="Arial"/>
                <a:ea typeface="Arial"/>
                <a:cs typeface="Arial"/>
                <a:sym typeface="Arial"/>
              </a:rPr>
              <a:t> the grassroots (“reverse coattails”).</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Often voters don’t even know the names of their state reps. </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Many will vote for President/Congress &amp; leave bottom of ticket blank if they don’t know the candidate.</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If we GOTV at the state level, voters are more likely to vote upticket. </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b="1" lang="en-US" sz="1100">
                <a:latin typeface="Arial"/>
                <a:ea typeface="Arial"/>
                <a:cs typeface="Arial"/>
                <a:sym typeface="Arial"/>
              </a:rPr>
              <a:t>State laws </a:t>
            </a:r>
            <a:r>
              <a:rPr lang="en-US" sz="1100">
                <a:latin typeface="Arial"/>
                <a:ea typeface="Arial"/>
                <a:cs typeface="Arial"/>
                <a:sym typeface="Arial"/>
              </a:rPr>
              <a:t>have a huge impact on daily life &amp; travel across state lines</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Republican laws have spread like a virus: purging voters from rolls, closing polling stations, permissive gun legislation, reducing labor protections, limiting reproductive rights.</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BUT Dems can claim a few successes as well - a couple that started right here in MA, including legalizing gay marriage and RomneyCare </a:t>
            </a:r>
            <a:endParaRPr/>
          </a:p>
        </p:txBody>
      </p:sp>
      <p:sp>
        <p:nvSpPr>
          <p:cNvPr id="271" name="Google Shape;271;g6bc1dd6110_2_92: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Google Shape;278;g6bc1dd6110_2_2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And look at these terrific success stories in states where we have worked these past 3 years</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Legislation that addresses so many issues important to progressives</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Washington - 2017 flip - result</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net neutrality</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b="1" lang="en-US" sz="1100">
                <a:latin typeface="Arial"/>
                <a:ea typeface="Arial"/>
                <a:cs typeface="Arial"/>
                <a:sym typeface="Arial"/>
              </a:rPr>
              <a:t>bump stocks banned</a:t>
            </a:r>
            <a:endParaRPr b="1"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b="1" lang="en-US" sz="1100">
                <a:latin typeface="Arial"/>
                <a:ea typeface="Arial"/>
                <a:cs typeface="Arial"/>
                <a:sym typeface="Arial"/>
              </a:rPr>
              <a:t>auto voter-registration</a:t>
            </a:r>
            <a:endParaRPr b="1"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police de-escalation</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equal pay act</a:t>
            </a:r>
            <a:endParaRPr sz="1050">
              <a:latin typeface="Roboto"/>
              <a:ea typeface="Roboto"/>
              <a:cs typeface="Roboto"/>
              <a:sym typeface="Roboto"/>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Colorado - 2018 flip - result</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Equal pay Equal work</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b="1" lang="en-US" sz="1100">
                <a:latin typeface="Arial"/>
                <a:ea typeface="Arial"/>
                <a:cs typeface="Arial"/>
                <a:sym typeface="Arial"/>
              </a:rPr>
              <a:t>State-wide all-day kindergarten</a:t>
            </a:r>
            <a:endParaRPr b="1"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Conversion therapy banned: </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Cash bail banned for low level offences \</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b="1" lang="en-US" sz="1100">
                <a:latin typeface="Arial"/>
                <a:ea typeface="Arial"/>
                <a:cs typeface="Arial"/>
                <a:sym typeface="Arial"/>
              </a:rPr>
              <a:t>Criminal justice - Data collected on police misconduct and inmate deaths in jails</a:t>
            </a:r>
            <a:endParaRPr b="1"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VA legislation - 2019 flip - legislation introduced for consideration in 2020</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HB1: improve access to voting rights </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HB2: </a:t>
            </a:r>
            <a:r>
              <a:rPr b="1" lang="en-US" sz="1100">
                <a:latin typeface="Arial"/>
                <a:ea typeface="Arial"/>
                <a:cs typeface="Arial"/>
                <a:sym typeface="Arial"/>
              </a:rPr>
              <a:t>Universal background checks on gun purchases</a:t>
            </a:r>
            <a:endParaRPr b="1"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HB3: prohibig LGBTQ+ discrimination in housing</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HJ1:</a:t>
            </a:r>
            <a:r>
              <a:rPr b="1" lang="en-US" sz="1100">
                <a:latin typeface="Arial"/>
                <a:ea typeface="Arial"/>
                <a:cs typeface="Arial"/>
                <a:sym typeface="Arial"/>
              </a:rPr>
              <a:t> ratify the ERA -</a:t>
            </a:r>
            <a:r>
              <a:rPr lang="en-US" sz="1100">
                <a:latin typeface="Arial"/>
                <a:ea typeface="Arial"/>
                <a:cs typeface="Arial"/>
                <a:sym typeface="Arial"/>
              </a:rPr>
              <a:t>- </a:t>
            </a:r>
            <a:r>
              <a:rPr b="1" lang="en-US" sz="1100">
                <a:latin typeface="Arial"/>
                <a:ea typeface="Arial"/>
                <a:cs typeface="Arial"/>
                <a:sym typeface="Arial"/>
              </a:rPr>
              <a:t>superstar Jennifer Carroll Foy!!</a:t>
            </a:r>
            <a:endParaRPr/>
          </a:p>
        </p:txBody>
      </p:sp>
      <p:sp>
        <p:nvSpPr>
          <p:cNvPr id="279" name="Google Shape;279;g6bc1dd6110_2_237: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2" name="Shape 312"/>
        <p:cNvGrpSpPr/>
        <p:nvPr/>
      </p:nvGrpSpPr>
      <p:grpSpPr>
        <a:xfrm>
          <a:off x="0" y="0"/>
          <a:ext cx="0" cy="0"/>
          <a:chOff x="0" y="0"/>
          <a:chExt cx="0" cy="0"/>
        </a:xfrm>
      </p:grpSpPr>
      <p:sp>
        <p:nvSpPr>
          <p:cNvPr id="313" name="Google Shape;313;g6c6b661322_2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National organizations with ~50,000 volunteers and teams in 35 states around the country</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Match volunteers in blue districts with red or purple states to funnel blue energy and dollars into strategically, winnable races.</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SDP Headquarters selects candidates and pairs candidates with specific teams to load balance candidate support with strengths of teams --  sexiest candidate doesn’t steal all attention  </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SDP volunteers work with those candidates through entire election season; volunteers feel more confident and connected to the candidate </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HQ works directly with candidates in holistic way, supporting candidates in every way candidate needs our support .</a:t>
            </a:r>
            <a:endParaRPr/>
          </a:p>
        </p:txBody>
      </p:sp>
      <p:sp>
        <p:nvSpPr>
          <p:cNvPr id="314" name="Google Shape;314;g6c6b661322_2_0: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 name="Shape 341"/>
        <p:cNvGrpSpPr/>
        <p:nvPr/>
      </p:nvGrpSpPr>
      <p:grpSpPr>
        <a:xfrm>
          <a:off x="0" y="0"/>
          <a:ext cx="0" cy="0"/>
          <a:chOff x="0" y="0"/>
          <a:chExt cx="0" cy="0"/>
        </a:xfrm>
      </p:grpSpPr>
      <p:sp>
        <p:nvSpPr>
          <p:cNvPr id="342" name="Google Shape;342;g6bf41749dd_0_32: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6bf41749dd_0_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We’ve worked in 12 different states over 3 years, building coalitions</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Learned you have to be ready to support candidates through multiple cycles</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2017</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15 Candidates; 14 wins</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DE, VA, WA</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Expanded Medicaid to 400k</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Candidate diversity -  first  transgender woman, Latina, and Asian American</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Shelly Simonds lost by 1 vote!</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2018</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25 Candidates; 14 wins</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AZ, CO, FL, MI, NH, PA, WA</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FL winner now running for Congress</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CO legislature flipped</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2019</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17 Candidates; 9 wins</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VA, PA, MS, LA</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MS won by 136 votes </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Shelly Simonds WON</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ALL 2017 alums re-elected</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b="1" lang="en-US" sz="1100">
                <a:latin typeface="Arial"/>
                <a:ea typeface="Arial"/>
                <a:cs typeface="Arial"/>
                <a:sym typeface="Arial"/>
              </a:rPr>
              <a:t>Multi-cycle wins</a:t>
            </a:r>
            <a:r>
              <a:rPr lang="en-US" sz="1100">
                <a:latin typeface="Arial"/>
                <a:ea typeface="Arial"/>
                <a:cs typeface="Arial"/>
                <a:sym typeface="Arial"/>
              </a:rPr>
              <a:t> for chambers and individual candidates</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Virginia - House of Delegates almost twice as many Rs than Ds (66-34) in 2016, big blue wave and we came close to flipping in 2017; flipped House and Senate for trifecta in 2019</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Pennsylvania - State Senate almost twice as many Rs than Ds (34-16) in 2017, made great progress in 2018 and 2019 special election; now only 5 seats from flipping State Senate</a:t>
            </a:r>
            <a:endParaRPr sz="1100">
              <a:latin typeface="Arial"/>
              <a:ea typeface="Arial"/>
              <a:cs typeface="Arial"/>
              <a:sym typeface="Arial"/>
            </a:endParaRPr>
          </a:p>
        </p:txBody>
      </p:sp>
      <p:sp>
        <p:nvSpPr>
          <p:cNvPr id="344" name="Google Shape;344;g6bf41749dd_0_3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 name="Shape 355"/>
        <p:cNvGrpSpPr/>
        <p:nvPr/>
      </p:nvGrpSpPr>
      <p:grpSpPr>
        <a:xfrm>
          <a:off x="0" y="0"/>
          <a:ext cx="0" cy="0"/>
          <a:chOff x="0" y="0"/>
          <a:chExt cx="0" cy="0"/>
        </a:xfrm>
      </p:grpSpPr>
      <p:sp>
        <p:nvSpPr>
          <p:cNvPr id="356" name="Google Shape;356;g6c6b661322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298450" lvl="0" marL="457200" rtl="0" algn="l">
              <a:spcBef>
                <a:spcPts val="0"/>
              </a:spcBef>
              <a:spcAft>
                <a:spcPts val="0"/>
              </a:spcAft>
              <a:buClr>
                <a:schemeClr val="dk1"/>
              </a:buClr>
              <a:buSzPts val="1100"/>
              <a:buChar char="●"/>
            </a:pPr>
            <a:r>
              <a:rPr lang="en-US" sz="1100">
                <a:latin typeface="Arial"/>
                <a:ea typeface="Arial"/>
                <a:cs typeface="Arial"/>
                <a:sym typeface="Arial"/>
              </a:rPr>
              <a:t>In general, our political strategy looks to build a portfolio of three types of states: flips, holds, and inroads into badly gerrymandered states.</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b="1" lang="en-US" sz="1100">
                <a:latin typeface="Arial"/>
                <a:ea typeface="Arial"/>
                <a:cs typeface="Arial"/>
                <a:sym typeface="Arial"/>
              </a:rPr>
              <a:t>Blue Flips</a:t>
            </a:r>
            <a:r>
              <a:rPr lang="en-US" sz="1100">
                <a:latin typeface="Arial"/>
                <a:ea typeface="Arial"/>
                <a:cs typeface="Arial"/>
                <a:sym typeface="Arial"/>
              </a:rPr>
              <a:t> chambers where Dems are down 1-5 seats</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b="1" lang="en-US" sz="1100">
                <a:latin typeface="Arial"/>
                <a:ea typeface="Arial"/>
                <a:cs typeface="Arial"/>
                <a:sym typeface="Arial"/>
              </a:rPr>
              <a:t>Blue Holds</a:t>
            </a:r>
            <a:r>
              <a:rPr lang="en-US" sz="1100">
                <a:latin typeface="Arial"/>
                <a:ea typeface="Arial"/>
                <a:cs typeface="Arial"/>
                <a:sym typeface="Arial"/>
              </a:rPr>
              <a:t>:  chambers where we have a fragile Democratic majority</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b="1" lang="en-US" sz="1100">
                <a:latin typeface="Arial"/>
                <a:ea typeface="Arial"/>
                <a:cs typeface="Arial"/>
                <a:sym typeface="Arial"/>
              </a:rPr>
              <a:t>Blue Inroads: </a:t>
            </a:r>
            <a:r>
              <a:rPr lang="en-US" sz="1100">
                <a:latin typeface="Arial"/>
                <a:ea typeface="Arial"/>
                <a:cs typeface="Arial"/>
                <a:sym typeface="Arial"/>
              </a:rPr>
              <a:t>badly gerrymandered chambers where we can make significant inroads to flip in 2 or 4 more years.</a:t>
            </a:r>
            <a:endParaRPr sz="1100">
              <a:latin typeface="Arial"/>
              <a:ea typeface="Arial"/>
              <a:cs typeface="Arial"/>
              <a:sym typeface="Arial"/>
            </a:endParaRPr>
          </a:p>
          <a:p>
            <a:pPr indent="-298450" lvl="0" marL="457200" rtl="0" algn="l">
              <a:spcBef>
                <a:spcPts val="0"/>
              </a:spcBef>
              <a:spcAft>
                <a:spcPts val="0"/>
              </a:spcAft>
              <a:buClr>
                <a:schemeClr val="dk1"/>
              </a:buClr>
              <a:buSzPts val="1100"/>
              <a:buChar char="●"/>
            </a:pPr>
            <a:r>
              <a:rPr lang="en-US" sz="1100">
                <a:latin typeface="Arial"/>
                <a:ea typeface="Arial"/>
                <a:cs typeface="Arial"/>
                <a:sym typeface="Arial"/>
              </a:rPr>
              <a:t>In 2020, the focus is on states where the state legislature controls redistricting so that we can maximize our impact ahead of redistricting in 2021.</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These are our</a:t>
            </a:r>
            <a:r>
              <a:rPr b="1" lang="en-US" sz="1100">
                <a:latin typeface="Arial"/>
                <a:ea typeface="Arial"/>
                <a:cs typeface="Arial"/>
                <a:sym typeface="Arial"/>
              </a:rPr>
              <a:t> Last Chance</a:t>
            </a:r>
            <a:r>
              <a:rPr lang="en-US" sz="1100">
                <a:latin typeface="Arial"/>
                <a:ea typeface="Arial"/>
                <a:cs typeface="Arial"/>
                <a:sym typeface="Arial"/>
              </a:rPr>
              <a:t> Races</a:t>
            </a:r>
            <a:r>
              <a:rPr i="1" lang="en-US" sz="1100">
                <a:latin typeface="Arial"/>
                <a:ea typeface="Arial"/>
                <a:cs typeface="Arial"/>
                <a:sym typeface="Arial"/>
              </a:rPr>
              <a:t> -</a:t>
            </a:r>
            <a:r>
              <a:rPr lang="en-US" sz="1100">
                <a:latin typeface="Arial"/>
                <a:ea typeface="Arial"/>
                <a:cs typeface="Arial"/>
                <a:sym typeface="Arial"/>
              </a:rPr>
              <a:t> races in states where state leg draws maps and it is our last chance to get Dems in office. Also on races where the state candidate is in a nested district </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b="1" lang="en-US" sz="1100">
                <a:latin typeface="Arial"/>
                <a:ea typeface="Arial"/>
                <a:cs typeface="Arial"/>
                <a:sym typeface="Arial"/>
              </a:rPr>
              <a:t>Nested Races: </a:t>
            </a:r>
            <a:r>
              <a:rPr lang="en-US" sz="1100">
                <a:latin typeface="Arial"/>
                <a:ea typeface="Arial"/>
                <a:cs typeface="Arial"/>
                <a:sym typeface="Arial"/>
              </a:rPr>
              <a:t>Priority will be given to states and districts where our state level candidate is nested within the district of an up-ticket House or Senate district, so the impact will be multiplied. And of course all our candidates are nested candidates for winning the Presidency.</a:t>
            </a:r>
            <a:endParaRPr/>
          </a:p>
        </p:txBody>
      </p:sp>
      <p:sp>
        <p:nvSpPr>
          <p:cNvPr id="357" name="Google Shape;357;g6c6b661322_0_0: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7" name="Shape 367"/>
        <p:cNvGrpSpPr/>
        <p:nvPr/>
      </p:nvGrpSpPr>
      <p:grpSpPr>
        <a:xfrm>
          <a:off x="0" y="0"/>
          <a:ext cx="0" cy="0"/>
          <a:chOff x="0" y="0"/>
          <a:chExt cx="0" cy="0"/>
        </a:xfrm>
      </p:grpSpPr>
      <p:sp>
        <p:nvSpPr>
          <p:cNvPr id="368" name="Google Shape;368;g6bc1dd6110_2_1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9" name="Google Shape;369;g6bc1dd6110_2_111: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0" name="Shape 380"/>
        <p:cNvGrpSpPr/>
        <p:nvPr/>
      </p:nvGrpSpPr>
      <p:grpSpPr>
        <a:xfrm>
          <a:off x="0" y="0"/>
          <a:ext cx="0" cy="0"/>
          <a:chOff x="0" y="0"/>
          <a:chExt cx="0" cy="0"/>
        </a:xfrm>
      </p:grpSpPr>
      <p:sp>
        <p:nvSpPr>
          <p:cNvPr id="381" name="Google Shape;381;g6bc1dd6110_2_1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2" name="Google Shape;382;g6bc1dd6110_2_129: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3" name="Shape 393"/>
        <p:cNvGrpSpPr/>
        <p:nvPr/>
      </p:nvGrpSpPr>
      <p:grpSpPr>
        <a:xfrm>
          <a:off x="0" y="0"/>
          <a:ext cx="0" cy="0"/>
          <a:chOff x="0" y="0"/>
          <a:chExt cx="0" cy="0"/>
        </a:xfrm>
      </p:grpSpPr>
      <p:sp>
        <p:nvSpPr>
          <p:cNvPr id="394" name="Google Shape;394;g6bf41749dd_0_8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5" name="Google Shape;395;g6bf41749dd_0_81: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 name="Shape 96"/>
        <p:cNvGrpSpPr/>
        <p:nvPr/>
      </p:nvGrpSpPr>
      <p:grpSpPr>
        <a:xfrm>
          <a:off x="0" y="0"/>
          <a:ext cx="0" cy="0"/>
          <a:chOff x="0" y="0"/>
          <a:chExt cx="0" cy="0"/>
        </a:xfrm>
      </p:grpSpPr>
      <p:sp>
        <p:nvSpPr>
          <p:cNvPr id="97" name="Google Shape;97;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298450" lvl="2" marL="457200" rtl="0" algn="l">
              <a:lnSpc>
                <a:spcPct val="115000"/>
              </a:lnSpc>
              <a:spcBef>
                <a:spcPts val="0"/>
              </a:spcBef>
              <a:spcAft>
                <a:spcPts val="0"/>
              </a:spcAft>
              <a:buClr>
                <a:schemeClr val="dk1"/>
              </a:buClr>
              <a:buSzPts val="1100"/>
              <a:buAutoNum type="romanLcPeriod"/>
            </a:pPr>
            <a:r>
              <a:rPr lang="en-US" sz="1100">
                <a:latin typeface="Arial"/>
                <a:ea typeface="Arial"/>
                <a:cs typeface="Arial"/>
                <a:sym typeface="Arial"/>
              </a:rPr>
              <a:t>Every 10 years, census is taken and based on population changes</a:t>
            </a:r>
            <a:endParaRPr sz="1100">
              <a:latin typeface="Arial"/>
              <a:ea typeface="Arial"/>
              <a:cs typeface="Arial"/>
              <a:sym typeface="Arial"/>
            </a:endParaRPr>
          </a:p>
          <a:p>
            <a:pPr indent="-298450" lvl="2" marL="457200" rtl="0" algn="l">
              <a:lnSpc>
                <a:spcPct val="115000"/>
              </a:lnSpc>
              <a:spcBef>
                <a:spcPts val="0"/>
              </a:spcBef>
              <a:spcAft>
                <a:spcPts val="0"/>
              </a:spcAft>
              <a:buClr>
                <a:schemeClr val="dk1"/>
              </a:buClr>
              <a:buSzPts val="1100"/>
              <a:buAutoNum type="romanLcPeriod"/>
            </a:pPr>
            <a:r>
              <a:rPr lang="en-US">
                <a:highlight>
                  <a:srgbClr val="FFFFFF"/>
                </a:highlight>
                <a:latin typeface="Arial"/>
                <a:ea typeface="Arial"/>
                <a:cs typeface="Arial"/>
                <a:sym typeface="Arial"/>
              </a:rPr>
              <a:t>ReAPPORTIONMENT happens -- when the state population determines the number of representatives for that state in the Congressional House of Representatives</a:t>
            </a:r>
            <a:endParaRPr>
              <a:highlight>
                <a:srgbClr val="FFFFFF"/>
              </a:highlight>
              <a:latin typeface="Arial"/>
              <a:ea typeface="Arial"/>
              <a:cs typeface="Arial"/>
              <a:sym typeface="Arial"/>
            </a:endParaRPr>
          </a:p>
          <a:p>
            <a:pPr indent="-298450" lvl="2" marL="457200" rtl="0" algn="l">
              <a:lnSpc>
                <a:spcPct val="115000"/>
              </a:lnSpc>
              <a:spcBef>
                <a:spcPts val="0"/>
              </a:spcBef>
              <a:spcAft>
                <a:spcPts val="0"/>
              </a:spcAft>
              <a:buClr>
                <a:schemeClr val="dk1"/>
              </a:buClr>
              <a:buSzPts val="1100"/>
              <a:buAutoNum type="romanLcPeriod"/>
            </a:pPr>
            <a:r>
              <a:rPr lang="en-US">
                <a:highlight>
                  <a:srgbClr val="FFFFFF"/>
                </a:highlight>
                <a:latin typeface="Arial"/>
                <a:ea typeface="Arial"/>
                <a:cs typeface="Arial"/>
                <a:sym typeface="Arial"/>
              </a:rPr>
              <a:t>REDISTRICTING: changes in # representatives leads to redistricting in 2021, with a stated goal of evenly dividing voters into approx equal size districts.</a:t>
            </a:r>
            <a:endParaRPr>
              <a:highlight>
                <a:srgbClr val="FFFFFF"/>
              </a:highlight>
              <a:latin typeface="Arial"/>
              <a:ea typeface="Arial"/>
              <a:cs typeface="Arial"/>
              <a:sym typeface="Arial"/>
            </a:endParaRPr>
          </a:p>
          <a:p>
            <a:pPr indent="-298450" lvl="2" marL="457200" rtl="0" algn="l">
              <a:lnSpc>
                <a:spcPct val="115000"/>
              </a:lnSpc>
              <a:spcBef>
                <a:spcPts val="0"/>
              </a:spcBef>
              <a:spcAft>
                <a:spcPts val="0"/>
              </a:spcAft>
              <a:buClr>
                <a:schemeClr val="dk1"/>
              </a:buClr>
              <a:buSzPts val="1100"/>
              <a:buAutoNum type="romanLcPeriod"/>
            </a:pPr>
            <a:r>
              <a:rPr lang="en-US">
                <a:highlight>
                  <a:srgbClr val="FFFFFF"/>
                </a:highlight>
                <a:latin typeface="Arial"/>
                <a:ea typeface="Arial"/>
                <a:cs typeface="Arial"/>
                <a:sym typeface="Arial"/>
              </a:rPr>
              <a:t>Census projections show: Per Brennan Center  - red/blue state leg</a:t>
            </a:r>
            <a:endParaRPr>
              <a:highlight>
                <a:srgbClr val="FFFFFF"/>
              </a:highlight>
              <a:latin typeface="Arial"/>
              <a:ea typeface="Arial"/>
              <a:cs typeface="Arial"/>
              <a:sym typeface="Arial"/>
            </a:endParaRPr>
          </a:p>
          <a:p>
            <a:pPr indent="457200" lvl="0" marL="0" rtl="0" algn="l">
              <a:lnSpc>
                <a:spcPct val="115000"/>
              </a:lnSpc>
              <a:spcBef>
                <a:spcPts val="0"/>
              </a:spcBef>
              <a:spcAft>
                <a:spcPts val="0"/>
              </a:spcAft>
              <a:buClr>
                <a:schemeClr val="dk1"/>
              </a:buClr>
              <a:buSzPts val="1100"/>
              <a:buFont typeface="Arial"/>
              <a:buNone/>
            </a:pPr>
            <a:r>
              <a:rPr lang="en-US">
                <a:highlight>
                  <a:srgbClr val="FFFFFF"/>
                </a:highlight>
                <a:latin typeface="Arial"/>
                <a:ea typeface="Arial"/>
                <a:cs typeface="Arial"/>
                <a:sym typeface="Arial"/>
              </a:rPr>
              <a:t>    	Gains</a:t>
            </a:r>
            <a:r>
              <a:rPr b="1" lang="en-US">
                <a:highlight>
                  <a:srgbClr val="FFFFFF"/>
                </a:highlight>
                <a:latin typeface="Arial"/>
                <a:ea typeface="Arial"/>
                <a:cs typeface="Arial"/>
                <a:sym typeface="Arial"/>
              </a:rPr>
              <a:t> (2) TX, FL, (1) AZ, CO, NC, MT, OR</a:t>
            </a:r>
            <a:endParaRPr b="1">
              <a:highlight>
                <a:srgbClr val="FFFFFF"/>
              </a:highlight>
              <a:latin typeface="Arial"/>
              <a:ea typeface="Arial"/>
              <a:cs typeface="Arial"/>
              <a:sym typeface="Arial"/>
            </a:endParaRPr>
          </a:p>
          <a:p>
            <a:pPr indent="457200" lvl="0" marL="0" rtl="0" algn="l">
              <a:lnSpc>
                <a:spcPct val="115000"/>
              </a:lnSpc>
              <a:spcBef>
                <a:spcPts val="0"/>
              </a:spcBef>
              <a:spcAft>
                <a:spcPts val="0"/>
              </a:spcAft>
              <a:buClr>
                <a:schemeClr val="dk1"/>
              </a:buClr>
              <a:buSzPts val="1100"/>
              <a:buFont typeface="Arial"/>
              <a:buNone/>
            </a:pPr>
            <a:r>
              <a:rPr lang="en-US" sz="1500">
                <a:highlight>
                  <a:srgbClr val="FFFFFF"/>
                </a:highlight>
                <a:latin typeface="Arial"/>
                <a:ea typeface="Arial"/>
                <a:cs typeface="Arial"/>
                <a:sym typeface="Arial"/>
              </a:rPr>
              <a:t>   	</a:t>
            </a:r>
            <a:r>
              <a:rPr lang="en-US">
                <a:highlight>
                  <a:srgbClr val="FFFFFF"/>
                </a:highlight>
                <a:latin typeface="Arial"/>
                <a:ea typeface="Arial"/>
                <a:cs typeface="Arial"/>
                <a:sym typeface="Arial"/>
              </a:rPr>
              <a:t>Losses </a:t>
            </a:r>
            <a:r>
              <a:rPr b="1" lang="en-US">
                <a:highlight>
                  <a:srgbClr val="FFFFFF"/>
                </a:highlight>
                <a:latin typeface="Arial"/>
                <a:ea typeface="Arial"/>
                <a:cs typeface="Arial"/>
                <a:sym typeface="Arial"/>
              </a:rPr>
              <a:t>(2)</a:t>
            </a:r>
            <a:r>
              <a:rPr lang="en-US">
                <a:highlight>
                  <a:srgbClr val="FFFFFF"/>
                </a:highlight>
                <a:latin typeface="Arial"/>
                <a:ea typeface="Arial"/>
                <a:cs typeface="Arial"/>
                <a:sym typeface="Arial"/>
              </a:rPr>
              <a:t> </a:t>
            </a:r>
            <a:r>
              <a:rPr b="1" lang="en-US">
                <a:highlight>
                  <a:srgbClr val="FFFFFF"/>
                </a:highlight>
                <a:latin typeface="Arial"/>
                <a:ea typeface="Arial"/>
                <a:cs typeface="Arial"/>
                <a:sym typeface="Arial"/>
              </a:rPr>
              <a:t>NY, (1) AL, IL, MI, OH, PA, RI, WV, </a:t>
            </a:r>
            <a:r>
              <a:rPr lang="en-US">
                <a:highlight>
                  <a:srgbClr val="FFFFFF"/>
                </a:highlight>
                <a:latin typeface="Arial"/>
                <a:ea typeface="Arial"/>
                <a:cs typeface="Arial"/>
                <a:sym typeface="Arial"/>
              </a:rPr>
              <a:t>maybe</a:t>
            </a:r>
            <a:r>
              <a:rPr b="1" lang="en-US">
                <a:highlight>
                  <a:srgbClr val="FFFFFF"/>
                </a:highlight>
                <a:latin typeface="Arial"/>
                <a:ea typeface="Arial"/>
                <a:cs typeface="Arial"/>
                <a:sym typeface="Arial"/>
              </a:rPr>
              <a:t> CA</a:t>
            </a:r>
            <a:endParaRPr b="1">
              <a:highlight>
                <a:srgbClr val="FFFFFF"/>
              </a:highlight>
              <a:latin typeface="Arial"/>
              <a:ea typeface="Arial"/>
              <a:cs typeface="Arial"/>
              <a:sym typeface="Arial"/>
            </a:endParaRPr>
          </a:p>
          <a:p>
            <a:pPr indent="0" lvl="0" marL="457200" rtl="0" algn="l">
              <a:lnSpc>
                <a:spcPct val="115000"/>
              </a:lnSpc>
              <a:spcBef>
                <a:spcPts val="0"/>
              </a:spcBef>
              <a:spcAft>
                <a:spcPts val="0"/>
              </a:spcAft>
              <a:buClr>
                <a:schemeClr val="dk1"/>
              </a:buClr>
              <a:buSzPts val="1100"/>
              <a:buFont typeface="Arial"/>
              <a:buNone/>
            </a:pPr>
            <a:r>
              <a:rPr b="1" lang="en-US">
                <a:highlight>
                  <a:srgbClr val="FFFFFF"/>
                </a:highlight>
                <a:latin typeface="Arial"/>
                <a:ea typeface="Arial"/>
                <a:cs typeface="Arial"/>
                <a:sym typeface="Arial"/>
              </a:rPr>
              <a:t>Red states projected to have a net gain in seats, but red states also have more overall changes and more chances to redistrict fairly or unfairly. </a:t>
            </a:r>
            <a:endParaRPr b="1">
              <a:highlight>
                <a:srgbClr val="FFFFFF"/>
              </a:highlight>
              <a:latin typeface="Arial"/>
              <a:ea typeface="Arial"/>
              <a:cs typeface="Arial"/>
              <a:sym typeface="Arial"/>
            </a:endParaRPr>
          </a:p>
          <a:p>
            <a:pPr indent="45720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Keep in mind -- this won’t happen again until 2031.</a:t>
            </a:r>
            <a:endParaRPr/>
          </a:p>
        </p:txBody>
      </p:sp>
      <p:sp>
        <p:nvSpPr>
          <p:cNvPr id="98" name="Google Shape;98;p11: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4" name="Shape 404"/>
        <p:cNvGrpSpPr/>
        <p:nvPr/>
      </p:nvGrpSpPr>
      <p:grpSpPr>
        <a:xfrm>
          <a:off x="0" y="0"/>
          <a:ext cx="0" cy="0"/>
          <a:chOff x="0" y="0"/>
          <a:chExt cx="0" cy="0"/>
        </a:xfrm>
      </p:grpSpPr>
      <p:sp>
        <p:nvSpPr>
          <p:cNvPr id="405" name="Google Shape;405;g6bc1dd6110_2_1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Note from HQ: ThruText is one of several texting platforms that we may use in 2020. Which texting platforms we use will depend on our candidates’ needs. </a:t>
            </a:r>
            <a:endParaRPr/>
          </a:p>
        </p:txBody>
      </p:sp>
      <p:sp>
        <p:nvSpPr>
          <p:cNvPr id="406" name="Google Shape;406;g6bc1dd6110_2_138: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3" name="Shape 413"/>
        <p:cNvGrpSpPr/>
        <p:nvPr/>
      </p:nvGrpSpPr>
      <p:grpSpPr>
        <a:xfrm>
          <a:off x="0" y="0"/>
          <a:ext cx="0" cy="0"/>
          <a:chOff x="0" y="0"/>
          <a:chExt cx="0" cy="0"/>
        </a:xfrm>
      </p:grpSpPr>
      <p:sp>
        <p:nvSpPr>
          <p:cNvPr id="414" name="Google Shape;414;g6bc1dd6110_2_15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5" name="Google Shape;415;g6bc1dd6110_2_151: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4" name="Shape 454"/>
        <p:cNvGrpSpPr/>
        <p:nvPr/>
      </p:nvGrpSpPr>
      <p:grpSpPr>
        <a:xfrm>
          <a:off x="0" y="0"/>
          <a:ext cx="0" cy="0"/>
          <a:chOff x="0" y="0"/>
          <a:chExt cx="0" cy="0"/>
        </a:xfrm>
      </p:grpSpPr>
      <p:sp>
        <p:nvSpPr>
          <p:cNvPr id="455" name="Google Shape;455;g6c03c96d9d_0_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6" name="Google Shape;456;g6c03c96d9d_0_2: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6" name="Shape 466"/>
        <p:cNvGrpSpPr/>
        <p:nvPr/>
      </p:nvGrpSpPr>
      <p:grpSpPr>
        <a:xfrm>
          <a:off x="0" y="0"/>
          <a:ext cx="0" cy="0"/>
          <a:chOff x="0" y="0"/>
          <a:chExt cx="0" cy="0"/>
        </a:xfrm>
      </p:grpSpPr>
      <p:sp>
        <p:nvSpPr>
          <p:cNvPr id="467" name="Google Shape;467;g6bf41749dd_0_91: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6bf41749dd_0_9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9" name="Google Shape;469;g6bf41749dd_0_9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2" name="Shape 472"/>
        <p:cNvGrpSpPr/>
        <p:nvPr/>
      </p:nvGrpSpPr>
      <p:grpSpPr>
        <a:xfrm>
          <a:off x="0" y="0"/>
          <a:ext cx="0" cy="0"/>
          <a:chOff x="0" y="0"/>
          <a:chExt cx="0" cy="0"/>
        </a:xfrm>
      </p:grpSpPr>
      <p:sp>
        <p:nvSpPr>
          <p:cNvPr id="473" name="Google Shape;473;g6bf41749dd_0_55: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6bf41749dd_0_5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5" name="Google Shape;475;g6bf41749dd_0_5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3" name="Shape 483"/>
        <p:cNvGrpSpPr/>
        <p:nvPr/>
      </p:nvGrpSpPr>
      <p:grpSpPr>
        <a:xfrm>
          <a:off x="0" y="0"/>
          <a:ext cx="0" cy="0"/>
          <a:chOff x="0" y="0"/>
          <a:chExt cx="0" cy="0"/>
        </a:xfrm>
      </p:grpSpPr>
      <p:sp>
        <p:nvSpPr>
          <p:cNvPr id="484" name="Google Shape;484;g6c0cde7094_2_7: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6c0cde7094_2_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6" name="Google Shape;486;g6c0cde7094_2_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 name="Shape 103"/>
        <p:cNvGrpSpPr/>
        <p:nvPr/>
      </p:nvGrpSpPr>
      <p:grpSpPr>
        <a:xfrm>
          <a:off x="0" y="0"/>
          <a:ext cx="0" cy="0"/>
          <a:chOff x="0" y="0"/>
          <a:chExt cx="0" cy="0"/>
        </a:xfrm>
      </p:grpSpPr>
      <p:sp>
        <p:nvSpPr>
          <p:cNvPr id="104" name="Google Shape;104;g7560d67e52_0_53: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7560d67e52_0_5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 name="Google Shape;106;g7560d67e52_0_5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g6bc1dd6110_2_226: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6bc1dd6110_2_2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Char char="●"/>
            </a:pPr>
            <a:r>
              <a:rPr lang="en-US" sz="1100">
                <a:highlight>
                  <a:srgbClr val="FFFFFF"/>
                </a:highlight>
                <a:latin typeface="Arial"/>
                <a:ea typeface="Arial"/>
                <a:cs typeface="Arial"/>
                <a:sym typeface="Arial"/>
              </a:rPr>
              <a:t>The party in power at the state level draws the maps - and the GOP controls ~ ⅔ of those states!</a:t>
            </a:r>
            <a:endParaRPr sz="1100">
              <a:highlight>
                <a:srgbClr val="FFFFFF"/>
              </a:highlight>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This reality is more important than in THIS election year because the 2020 census / 2021 redistricting.</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Projections are that currently GOP-controlled states will have a net gain in Congressional seats based on population changes and it’s our LAST CHANCE to get Dems elected who can influence maps. </a:t>
            </a:r>
            <a:endParaRPr sz="1100">
              <a:latin typeface="Arial"/>
              <a:ea typeface="Arial"/>
              <a:cs typeface="Arial"/>
              <a:sym typeface="Arial"/>
            </a:endParaRPr>
          </a:p>
          <a:p>
            <a:pPr indent="-285750" lvl="1" marL="914400" rtl="0" algn="l">
              <a:spcBef>
                <a:spcPts val="0"/>
              </a:spcBef>
              <a:spcAft>
                <a:spcPts val="0"/>
              </a:spcAft>
              <a:buClr>
                <a:schemeClr val="dk1"/>
              </a:buClr>
              <a:buSzPts val="900"/>
              <a:buAutoNum type="alphaLcPeriod"/>
            </a:pPr>
            <a:r>
              <a:rPr lang="en-US" sz="900">
                <a:highlight>
                  <a:srgbClr val="FFFFFF"/>
                </a:highlight>
                <a:latin typeface="Arial"/>
                <a:ea typeface="Arial"/>
                <a:cs typeface="Arial"/>
                <a:sym typeface="Arial"/>
              </a:rPr>
              <a:t>Note: party in power based on state leg (not Governor).</a:t>
            </a:r>
            <a:endParaRPr sz="900">
              <a:highlight>
                <a:srgbClr val="FFFFFF"/>
              </a:highlight>
              <a:latin typeface="Arial"/>
              <a:ea typeface="Arial"/>
              <a:cs typeface="Arial"/>
              <a:sym typeface="Arial"/>
            </a:endParaRPr>
          </a:p>
          <a:p>
            <a:pPr indent="-285750" lvl="1" marL="914400" rtl="0" algn="l">
              <a:spcBef>
                <a:spcPts val="0"/>
              </a:spcBef>
              <a:spcAft>
                <a:spcPts val="0"/>
              </a:spcAft>
              <a:buClr>
                <a:schemeClr val="dk1"/>
              </a:buClr>
              <a:buSzPts val="900"/>
              <a:buAutoNum type="alphaLcPeriod"/>
            </a:pPr>
            <a:r>
              <a:rPr lang="en-US" sz="900">
                <a:latin typeface="Arial"/>
                <a:ea typeface="Arial"/>
                <a:cs typeface="Arial"/>
                <a:sym typeface="Arial"/>
              </a:rPr>
              <a:t>Dems: 9+3 = 12: OR, NV, NM, IL, NY, MA, RI, MD, VA, NH(blue leg/R gov), ME (blue/need 66%),, MN (D Gov/DHouse) </a:t>
            </a:r>
            <a:endParaRPr sz="900">
              <a:latin typeface="Arial"/>
              <a:ea typeface="Arial"/>
              <a:cs typeface="Arial"/>
              <a:sym typeface="Arial"/>
            </a:endParaRPr>
          </a:p>
          <a:p>
            <a:pPr indent="-285750" lvl="1" marL="914400" rtl="0" algn="l">
              <a:spcBef>
                <a:spcPts val="0"/>
              </a:spcBef>
              <a:spcAft>
                <a:spcPts val="0"/>
              </a:spcAft>
              <a:buClr>
                <a:schemeClr val="dk1"/>
              </a:buClr>
              <a:buSzPts val="900"/>
              <a:buAutoNum type="alphaLcPeriod"/>
            </a:pPr>
            <a:r>
              <a:rPr lang="en-US" sz="900">
                <a:latin typeface="Arial"/>
                <a:ea typeface="Arial"/>
                <a:cs typeface="Arial"/>
                <a:sym typeface="Arial"/>
              </a:rPr>
              <a:t>GOP: 18 + 3 = 21 NE, KS, OK, </a:t>
            </a:r>
            <a:r>
              <a:rPr b="1" lang="en-US" sz="900">
                <a:latin typeface="Arial"/>
                <a:ea typeface="Arial"/>
                <a:cs typeface="Arial"/>
                <a:sym typeface="Arial"/>
              </a:rPr>
              <a:t>TX</a:t>
            </a:r>
            <a:r>
              <a:rPr lang="en-US" sz="900">
                <a:latin typeface="Arial"/>
                <a:ea typeface="Arial"/>
                <a:cs typeface="Arial"/>
                <a:sym typeface="Arial"/>
              </a:rPr>
              <a:t>, IA, MO, AR, MS, AL, GA, </a:t>
            </a:r>
            <a:r>
              <a:rPr b="1" lang="en-US" sz="900">
                <a:latin typeface="Arial"/>
                <a:ea typeface="Arial"/>
                <a:cs typeface="Arial"/>
                <a:sym typeface="Arial"/>
              </a:rPr>
              <a:t>FL</a:t>
            </a:r>
            <a:r>
              <a:rPr lang="en-US" sz="900">
                <a:latin typeface="Arial"/>
                <a:ea typeface="Arial"/>
                <a:cs typeface="Arial"/>
                <a:sym typeface="Arial"/>
              </a:rPr>
              <a:t>, SC, </a:t>
            </a:r>
            <a:r>
              <a:rPr b="1" lang="en-US" sz="900">
                <a:latin typeface="Arial"/>
                <a:ea typeface="Arial"/>
                <a:cs typeface="Arial"/>
                <a:sym typeface="Arial"/>
              </a:rPr>
              <a:t>NC</a:t>
            </a:r>
            <a:r>
              <a:rPr lang="en-US" sz="900">
                <a:latin typeface="Arial"/>
                <a:ea typeface="Arial"/>
                <a:cs typeface="Arial"/>
                <a:sym typeface="Arial"/>
              </a:rPr>
              <a:t>, TN, KY, IN, </a:t>
            </a:r>
            <a:r>
              <a:rPr b="1" lang="en-US" sz="900">
                <a:latin typeface="Arial"/>
                <a:ea typeface="Arial"/>
                <a:cs typeface="Arial"/>
                <a:sym typeface="Arial"/>
              </a:rPr>
              <a:t>OH</a:t>
            </a:r>
            <a:r>
              <a:rPr lang="en-US" sz="900">
                <a:latin typeface="Arial"/>
                <a:ea typeface="Arial"/>
                <a:cs typeface="Arial"/>
                <a:sym typeface="Arial"/>
              </a:rPr>
              <a:t>, WV WI(D Gov only), LA(D Gov), PA (D Gov)</a:t>
            </a:r>
            <a:endParaRPr/>
          </a:p>
        </p:txBody>
      </p:sp>
      <p:sp>
        <p:nvSpPr>
          <p:cNvPr id="118" name="Google Shape;118;g6bc1dd6110_2_22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 name="Shape 127"/>
        <p:cNvGrpSpPr/>
        <p:nvPr/>
      </p:nvGrpSpPr>
      <p:grpSpPr>
        <a:xfrm>
          <a:off x="0" y="0"/>
          <a:ext cx="0" cy="0"/>
          <a:chOff x="0" y="0"/>
          <a:chExt cx="0" cy="0"/>
        </a:xfrm>
      </p:grpSpPr>
      <p:sp>
        <p:nvSpPr>
          <p:cNvPr id="128" name="Google Shape;128;g6b891de041_0_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304800" lvl="0" marL="457200" rtl="0" algn="l">
              <a:lnSpc>
                <a:spcPct val="115000"/>
              </a:lnSpc>
              <a:spcBef>
                <a:spcPts val="0"/>
              </a:spcBef>
              <a:spcAft>
                <a:spcPts val="0"/>
              </a:spcAft>
              <a:buClr>
                <a:schemeClr val="dk1"/>
              </a:buClr>
              <a:buSzPts val="1200"/>
              <a:buChar char="●"/>
            </a:pPr>
            <a:r>
              <a:rPr lang="en-US" sz="1400">
                <a:solidFill>
                  <a:srgbClr val="222222"/>
                </a:solidFill>
                <a:highlight>
                  <a:srgbClr val="FFFFFF"/>
                </a:highlight>
                <a:latin typeface="Cambria"/>
                <a:ea typeface="Cambria"/>
                <a:cs typeface="Cambria"/>
                <a:sym typeface="Cambria"/>
              </a:rPr>
              <a:t>Thanks to GOP &amp; Koch Bros. money, between 2010-2016, Dems lost around 1,000 state legislature seats. </a:t>
            </a:r>
            <a:endParaRPr sz="1400">
              <a:solidFill>
                <a:srgbClr val="222222"/>
              </a:solidFill>
              <a:highlight>
                <a:srgbClr val="FFFFFF"/>
              </a:highlight>
              <a:latin typeface="Cambria"/>
              <a:ea typeface="Cambria"/>
              <a:cs typeface="Cambria"/>
              <a:sym typeface="Cambria"/>
            </a:endParaRPr>
          </a:p>
          <a:p>
            <a:pPr indent="-304800" lvl="0" marL="457200" rtl="0" algn="l">
              <a:lnSpc>
                <a:spcPct val="115000"/>
              </a:lnSpc>
              <a:spcBef>
                <a:spcPts val="0"/>
              </a:spcBef>
              <a:spcAft>
                <a:spcPts val="0"/>
              </a:spcAft>
              <a:buClr>
                <a:schemeClr val="dk1"/>
              </a:buClr>
              <a:buSzPts val="1200"/>
              <a:buChar char="●"/>
            </a:pPr>
            <a:r>
              <a:rPr lang="en-US">
                <a:highlight>
                  <a:srgbClr val="FFFFFF"/>
                </a:highlight>
                <a:latin typeface="Arial"/>
                <a:ea typeface="Arial"/>
                <a:cs typeface="Arial"/>
                <a:sym typeface="Arial"/>
              </a:rPr>
              <a:t>Many districts unchallenged for multiple cycles</a:t>
            </a:r>
            <a:endParaRPr>
              <a:highlight>
                <a:srgbClr val="FFFFFF"/>
              </a:highlight>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lang="en-US">
                <a:highlight>
                  <a:srgbClr val="FFFFFF"/>
                </a:highlight>
                <a:latin typeface="Arial"/>
                <a:ea typeface="Arial"/>
                <a:cs typeface="Arial"/>
                <a:sym typeface="Arial"/>
              </a:rPr>
              <a:t>Dems have been asleep at the wheel -- neglected states for too long</a:t>
            </a:r>
            <a:endParaRPr>
              <a:highlight>
                <a:srgbClr val="FFFFFF"/>
              </a:highlight>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lang="en-US">
                <a:highlight>
                  <a:srgbClr val="FFFFFF"/>
                </a:highlight>
                <a:latin typeface="Arial"/>
                <a:ea typeface="Arial"/>
                <a:cs typeface="Arial"/>
                <a:sym typeface="Arial"/>
              </a:rPr>
              <a:t>But things are changing. We won back a couple hundred seats in the past couple of years, but long term investment in Dem state races is needed to turn the tide and  to create lasting change !</a:t>
            </a:r>
            <a:endParaRPr>
              <a:highlight>
                <a:srgbClr val="FFFFFF"/>
              </a:highlight>
              <a:latin typeface="Arial"/>
              <a:ea typeface="Arial"/>
              <a:cs typeface="Arial"/>
              <a:sym typeface="Arial"/>
            </a:endParaRPr>
          </a:p>
          <a:p>
            <a:pPr indent="0" lvl="0" marL="0" rtl="0" algn="l">
              <a:lnSpc>
                <a:spcPct val="115000"/>
              </a:lnSpc>
              <a:spcBef>
                <a:spcPts val="0"/>
              </a:spcBef>
              <a:spcAft>
                <a:spcPts val="0"/>
              </a:spcAft>
              <a:buNone/>
            </a:pPr>
            <a:r>
              <a:t/>
            </a:r>
            <a:endParaRPr>
              <a:highlight>
                <a:srgbClr val="FFFFFF"/>
              </a:highlight>
              <a:latin typeface="Arial"/>
              <a:ea typeface="Arial"/>
              <a:cs typeface="Arial"/>
              <a:sym typeface="Arial"/>
            </a:endParaRPr>
          </a:p>
          <a:p>
            <a:pPr indent="0" lvl="0" marL="0" rtl="0" algn="l">
              <a:lnSpc>
                <a:spcPct val="115000"/>
              </a:lnSpc>
              <a:spcBef>
                <a:spcPts val="0"/>
              </a:spcBef>
              <a:spcAft>
                <a:spcPts val="0"/>
              </a:spcAft>
              <a:buNone/>
            </a:pPr>
            <a:r>
              <a:rPr lang="en-US">
                <a:highlight>
                  <a:srgbClr val="FFFFFF"/>
                </a:highlight>
                <a:latin typeface="Arial"/>
                <a:ea typeface="Arial"/>
                <a:cs typeface="Arial"/>
                <a:sym typeface="Arial"/>
              </a:rPr>
              <a:t>The GOP has been hugely successful in using the power they gained to retain power through gerrymandering.</a:t>
            </a:r>
            <a:endParaRPr>
              <a:highlight>
                <a:srgbClr val="FFFFFF"/>
              </a:highlight>
              <a:latin typeface="Arial"/>
              <a:ea typeface="Arial"/>
              <a:cs typeface="Arial"/>
              <a:sym typeface="Arial"/>
            </a:endParaRPr>
          </a:p>
        </p:txBody>
      </p:sp>
      <p:sp>
        <p:nvSpPr>
          <p:cNvPr id="129" name="Google Shape;129;g6b891de041_0_15: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g6b9124b79b_0_4: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6b9124b79b_0_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304800" lvl="0" marL="457200" rtl="0" algn="l">
              <a:lnSpc>
                <a:spcPct val="115000"/>
              </a:lnSpc>
              <a:spcBef>
                <a:spcPts val="0"/>
              </a:spcBef>
              <a:spcAft>
                <a:spcPts val="0"/>
              </a:spcAft>
              <a:buClr>
                <a:schemeClr val="dk1"/>
              </a:buClr>
              <a:buSzPts val="1200"/>
              <a:buChar char="●"/>
            </a:pPr>
            <a:r>
              <a:rPr lang="en-US" sz="1100">
                <a:latin typeface="Arial"/>
                <a:ea typeface="Arial"/>
                <a:cs typeface="Arial"/>
                <a:sym typeface="Arial"/>
              </a:rPr>
              <a:t>It’s always been around,</a:t>
            </a:r>
            <a:endParaRPr sz="1100">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lang="en-US" sz="1100">
                <a:latin typeface="Arial"/>
                <a:ea typeface="Arial"/>
                <a:cs typeface="Arial"/>
                <a:sym typeface="Arial"/>
              </a:rPr>
              <a:t>Got it’s name in 1812 when Democratic-Republicans, led by Elbridge Gerry right here in MA, tried to assure the outcome of the race by pack opposition into one district</a:t>
            </a:r>
            <a:endParaRPr sz="1100">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lang="en-US" sz="1100">
                <a:latin typeface="Arial"/>
                <a:ea typeface="Arial"/>
                <a:cs typeface="Arial"/>
                <a:sym typeface="Arial"/>
              </a:rPr>
              <a:t>Gerrymandering intentionally takes away fair representation, so that one party gains more representatives than they deserve.</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NOW it’s time to test your gerrymandering knowledge</a:t>
            </a:r>
            <a:endParaRPr/>
          </a:p>
        </p:txBody>
      </p:sp>
      <p:sp>
        <p:nvSpPr>
          <p:cNvPr id="139" name="Google Shape;139;g6b9124b79b_0_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Google Shape;144;g6bc1dd6110_2_28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 Thomas Hofeller</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highlight>
                  <a:srgbClr val="FFFFFF"/>
                </a:highlight>
                <a:latin typeface="Arial"/>
                <a:ea typeface="Arial"/>
                <a:cs typeface="Arial"/>
                <a:sym typeface="Arial"/>
              </a:rPr>
              <a:t>After death, his daughter handed over his hard drives for examination, which uncovered a trove of evidence that Hofeller was instrumental in gerrymandering around the country.</a:t>
            </a:r>
            <a:endParaRPr sz="1100">
              <a:highlight>
                <a:srgbClr val="FFFFFF"/>
              </a:highlight>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highlight>
                  <a:srgbClr val="FFFFFF"/>
                </a:highlight>
                <a:latin typeface="Arial"/>
                <a:ea typeface="Arial"/>
                <a:cs typeface="Arial"/>
                <a:sym typeface="Arial"/>
              </a:rPr>
              <a:t>Not only that, he was one of the key contributors to the idea of adding the citizenship question to the census.</a:t>
            </a:r>
            <a:endParaRPr/>
          </a:p>
        </p:txBody>
      </p:sp>
      <p:sp>
        <p:nvSpPr>
          <p:cNvPr id="145" name="Google Shape;145;g6bc1dd6110_2_285: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g6bc1dd6110_2_9: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6bc1dd6110_2_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Char char="●"/>
            </a:pPr>
            <a:r>
              <a:rPr lang="en-US" sz="1100">
                <a:highlight>
                  <a:srgbClr val="FFFFFF"/>
                </a:highlight>
                <a:latin typeface="Arial"/>
                <a:ea typeface="Arial"/>
                <a:cs typeface="Arial"/>
                <a:sym typeface="Arial"/>
              </a:rPr>
              <a:t>Thomas Hoefler:  "Redistricting is like an election in reverse! It's a great event… Usually the voters get to pick the politicians. In redistricting, the politicians get to pick the voters!"</a:t>
            </a:r>
            <a:endParaRPr sz="1100">
              <a:highlight>
                <a:srgbClr val="FFFFFF"/>
              </a:highlight>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highlight>
                  <a:srgbClr val="FFFFFF"/>
                </a:highlight>
                <a:latin typeface="Arial"/>
                <a:ea typeface="Arial"/>
                <a:cs typeface="Arial"/>
                <a:sym typeface="Arial"/>
              </a:rPr>
              <a:t>GOP RedMap (Redistricting Majority Project) 2010.</a:t>
            </a:r>
            <a:endParaRPr sz="1100">
              <a:highlight>
                <a:srgbClr val="FFFFFF"/>
              </a:highlight>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highlight>
                  <a:srgbClr val="FFFFFF"/>
                </a:highlight>
                <a:latin typeface="Arial"/>
                <a:ea typeface="Arial"/>
                <a:cs typeface="Arial"/>
                <a:sym typeface="Arial"/>
              </a:rPr>
              <a:t>Both parties are guilty of using gerrymandering to their advantage, but the GOP systematically applied extreme gerrymandering throughout the country.</a:t>
            </a:r>
            <a:endParaRPr sz="1100">
              <a:highlight>
                <a:srgbClr val="FFFFFF"/>
              </a:highlight>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highlight>
                  <a:srgbClr val="FFFFFF"/>
                </a:highlight>
                <a:latin typeface="Arial"/>
                <a:ea typeface="Arial"/>
                <a:cs typeface="Arial"/>
                <a:sym typeface="Arial"/>
              </a:rPr>
              <a:t>PA, MI, and NC categorized as the “most extreme” maps according to the Brennan Center.</a:t>
            </a:r>
            <a:endParaRPr sz="1100">
              <a:highlight>
                <a:srgbClr val="FFFFFF"/>
              </a:highlight>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highlight>
                  <a:srgbClr val="FFFFFF"/>
                </a:highlight>
                <a:latin typeface="Arial"/>
                <a:ea typeface="Arial"/>
                <a:cs typeface="Arial"/>
                <a:sym typeface="Arial"/>
              </a:rPr>
              <a:t>Exemplified by this chart from the Washington Post detailing how in these 3 states, Dems won the popular vote, but do not have proportional representation  in the state legislature.</a:t>
            </a:r>
            <a:endParaRPr sz="1100">
              <a:highlight>
                <a:srgbClr val="FFFFFF"/>
              </a:highlight>
              <a:latin typeface="Arial"/>
              <a:ea typeface="Arial"/>
              <a:cs typeface="Arial"/>
              <a:sym typeface="Arial"/>
            </a:endParaRPr>
          </a:p>
          <a:p>
            <a:pPr indent="0" lvl="0" marL="457200" rtl="0" algn="l">
              <a:lnSpc>
                <a:spcPct val="115000"/>
              </a:lnSpc>
              <a:spcBef>
                <a:spcPts val="0"/>
              </a:spcBef>
              <a:spcAft>
                <a:spcPts val="0"/>
              </a:spcAft>
              <a:buClr>
                <a:schemeClr val="dk1"/>
              </a:buClr>
              <a:buSzPts val="1100"/>
              <a:buFont typeface="Arial"/>
              <a:buNone/>
            </a:pPr>
            <a:r>
              <a:t/>
            </a:r>
            <a:endParaRPr sz="1100">
              <a:highlight>
                <a:srgbClr val="FFFFFF"/>
              </a:highlight>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highlight>
                  <a:srgbClr val="FFFFFF"/>
                </a:highlight>
                <a:latin typeface="Arial"/>
                <a:ea typeface="Arial"/>
                <a:cs typeface="Arial"/>
                <a:sym typeface="Arial"/>
              </a:rPr>
              <a:t>Before we move on we have another test of your gerrymandering knowledge.</a:t>
            </a:r>
            <a:endParaRPr/>
          </a:p>
        </p:txBody>
      </p:sp>
      <p:sp>
        <p:nvSpPr>
          <p:cNvPr id="153" name="Google Shape;153;g6bc1dd6110_2_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914162" y="2130426"/>
            <a:ext cx="10360501" cy="14700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7" name="Google Shape;17;p2"/>
          <p:cNvSpPr txBox="1"/>
          <p:nvPr>
            <p:ph idx="1" type="subTitle"/>
          </p:nvPr>
        </p:nvSpPr>
        <p:spPr>
          <a:xfrm>
            <a:off x="1828324" y="3886200"/>
            <a:ext cx="8532178" cy="1752600"/>
          </a:xfrm>
          <a:prstGeom prst="rect">
            <a:avLst/>
          </a:prstGeom>
          <a:noFill/>
          <a:ln>
            <a:noFill/>
          </a:ln>
        </p:spPr>
        <p:txBody>
          <a:bodyPr anchorCtr="0" anchor="t" bIns="45700" lIns="91425" spcFirstLastPara="1" rIns="91425" wrap="square" tIns="45700">
            <a:noAutofit/>
          </a:bodyPr>
          <a:lstStyle>
            <a:lvl1pPr lvl="0" marR="0" rtl="0" algn="ctr">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lvl="1" marR="0" rtl="0" algn="ctr">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rtl="0" algn="ctr">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18" name="Google Shape;18;p2"/>
          <p:cNvSpPr txBox="1"/>
          <p:nvPr>
            <p:ph idx="10" type="dt"/>
          </p:nvPr>
        </p:nvSpPr>
        <p:spPr>
          <a:xfrm>
            <a:off x="609441" y="6356351"/>
            <a:ext cx="2844059"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9" name="Google Shape;19;p2"/>
          <p:cNvSpPr txBox="1"/>
          <p:nvPr>
            <p:ph idx="11" type="ftr"/>
          </p:nvPr>
        </p:nvSpPr>
        <p:spPr>
          <a:xfrm>
            <a:off x="4164515" y="6356351"/>
            <a:ext cx="3859795"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0" name="Google Shape;20;p2"/>
          <p:cNvSpPr txBox="1"/>
          <p:nvPr>
            <p:ph idx="12" type="sldNum"/>
          </p:nvPr>
        </p:nvSpPr>
        <p:spPr>
          <a:xfrm>
            <a:off x="8735325" y="6356351"/>
            <a:ext cx="284405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609441" y="274638"/>
            <a:ext cx="10969943"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4" name="Google Shape;74;p11"/>
          <p:cNvSpPr txBox="1"/>
          <p:nvPr>
            <p:ph idx="1" type="body"/>
          </p:nvPr>
        </p:nvSpPr>
        <p:spPr>
          <a:xfrm rot="5400000">
            <a:off x="3831431" y="-1621789"/>
            <a:ext cx="4525963" cy="1096994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5" name="Google Shape;75;p11"/>
          <p:cNvSpPr txBox="1"/>
          <p:nvPr>
            <p:ph idx="10" type="dt"/>
          </p:nvPr>
        </p:nvSpPr>
        <p:spPr>
          <a:xfrm>
            <a:off x="609441" y="6356351"/>
            <a:ext cx="2844059"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6" name="Google Shape;76;p11"/>
          <p:cNvSpPr txBox="1"/>
          <p:nvPr>
            <p:ph idx="11" type="ftr"/>
          </p:nvPr>
        </p:nvSpPr>
        <p:spPr>
          <a:xfrm>
            <a:off x="4164515" y="6356351"/>
            <a:ext cx="3859795"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7" name="Google Shape;77;p11"/>
          <p:cNvSpPr txBox="1"/>
          <p:nvPr>
            <p:ph idx="12" type="sldNum"/>
          </p:nvPr>
        </p:nvSpPr>
        <p:spPr>
          <a:xfrm>
            <a:off x="8735325" y="6356351"/>
            <a:ext cx="284405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282379" y="1829159"/>
            <a:ext cx="5851525" cy="2742486"/>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0" name="Google Shape;80;p12"/>
          <p:cNvSpPr txBox="1"/>
          <p:nvPr>
            <p:ph idx="1" type="body"/>
          </p:nvPr>
        </p:nvSpPr>
        <p:spPr>
          <a:xfrm rot="5400000">
            <a:off x="1695833" y="-811754"/>
            <a:ext cx="5851525" cy="802431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1" name="Google Shape;81;p12"/>
          <p:cNvSpPr txBox="1"/>
          <p:nvPr>
            <p:ph idx="10" type="dt"/>
          </p:nvPr>
        </p:nvSpPr>
        <p:spPr>
          <a:xfrm>
            <a:off x="609441" y="6356351"/>
            <a:ext cx="2844059"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2" name="Google Shape;82;p12"/>
          <p:cNvSpPr txBox="1"/>
          <p:nvPr>
            <p:ph idx="11" type="ftr"/>
          </p:nvPr>
        </p:nvSpPr>
        <p:spPr>
          <a:xfrm>
            <a:off x="4164515" y="6356351"/>
            <a:ext cx="3859795"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3" name="Google Shape;83;p12"/>
          <p:cNvSpPr txBox="1"/>
          <p:nvPr>
            <p:ph idx="12" type="sldNum"/>
          </p:nvPr>
        </p:nvSpPr>
        <p:spPr>
          <a:xfrm>
            <a:off x="8735325" y="6356351"/>
            <a:ext cx="284405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609441" y="274638"/>
            <a:ext cx="10969943"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 name="Google Shape;23;p3"/>
          <p:cNvSpPr txBox="1"/>
          <p:nvPr>
            <p:ph idx="1" type="body"/>
          </p:nvPr>
        </p:nvSpPr>
        <p:spPr>
          <a:xfrm>
            <a:off x="609441" y="1600201"/>
            <a:ext cx="10969943"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4" name="Google Shape;24;p3"/>
          <p:cNvSpPr txBox="1"/>
          <p:nvPr>
            <p:ph idx="10" type="dt"/>
          </p:nvPr>
        </p:nvSpPr>
        <p:spPr>
          <a:xfrm>
            <a:off x="609441" y="6356351"/>
            <a:ext cx="2844059"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5" name="Google Shape;25;p3"/>
          <p:cNvSpPr txBox="1"/>
          <p:nvPr>
            <p:ph idx="11" type="ftr"/>
          </p:nvPr>
        </p:nvSpPr>
        <p:spPr>
          <a:xfrm>
            <a:off x="4164515" y="6356351"/>
            <a:ext cx="3859795"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6" name="Google Shape;26;p3"/>
          <p:cNvSpPr txBox="1"/>
          <p:nvPr>
            <p:ph idx="12" type="sldNum"/>
          </p:nvPr>
        </p:nvSpPr>
        <p:spPr>
          <a:xfrm>
            <a:off x="8735325" y="6356351"/>
            <a:ext cx="284405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27" name="Shape 27"/>
        <p:cNvGrpSpPr/>
        <p:nvPr/>
      </p:nvGrpSpPr>
      <p:grpSpPr>
        <a:xfrm>
          <a:off x="0" y="0"/>
          <a:ext cx="0" cy="0"/>
          <a:chOff x="0" y="0"/>
          <a:chExt cx="0" cy="0"/>
        </a:xfrm>
      </p:grpSpPr>
      <p:sp>
        <p:nvSpPr>
          <p:cNvPr id="28" name="Google Shape;28;p4"/>
          <p:cNvSpPr txBox="1"/>
          <p:nvPr>
            <p:ph type="title"/>
          </p:nvPr>
        </p:nvSpPr>
        <p:spPr>
          <a:xfrm>
            <a:off x="609441" y="274638"/>
            <a:ext cx="10969943"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9" name="Google Shape;29;p4"/>
          <p:cNvSpPr txBox="1"/>
          <p:nvPr>
            <p:ph idx="1" type="body"/>
          </p:nvPr>
        </p:nvSpPr>
        <p:spPr>
          <a:xfrm>
            <a:off x="609441" y="1600201"/>
            <a:ext cx="5383398" cy="4525963"/>
          </a:xfrm>
          <a:prstGeom prst="rect">
            <a:avLst/>
          </a:prstGeom>
          <a:noFill/>
          <a:ln>
            <a:noFill/>
          </a:ln>
        </p:spPr>
        <p:txBody>
          <a:bodyPr anchorCtr="0" anchor="t" bIns="45700" lIns="91425" spcFirstLastPara="1" rIns="91425" wrap="square" tIns="45700">
            <a:noAutofit/>
          </a:bodyPr>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 name="Google Shape;30;p4"/>
          <p:cNvSpPr txBox="1"/>
          <p:nvPr>
            <p:ph idx="2" type="body"/>
          </p:nvPr>
        </p:nvSpPr>
        <p:spPr>
          <a:xfrm>
            <a:off x="6195986" y="1600201"/>
            <a:ext cx="5383398" cy="4525963"/>
          </a:xfrm>
          <a:prstGeom prst="rect">
            <a:avLst/>
          </a:prstGeom>
          <a:noFill/>
          <a:ln>
            <a:noFill/>
          </a:ln>
        </p:spPr>
        <p:txBody>
          <a:bodyPr anchorCtr="0" anchor="t" bIns="45700" lIns="91425" spcFirstLastPara="1" rIns="91425" wrap="square" tIns="45700">
            <a:noAutofit/>
          </a:bodyPr>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 name="Google Shape;31;p4"/>
          <p:cNvSpPr txBox="1"/>
          <p:nvPr>
            <p:ph idx="10" type="dt"/>
          </p:nvPr>
        </p:nvSpPr>
        <p:spPr>
          <a:xfrm>
            <a:off x="609441" y="6356351"/>
            <a:ext cx="2844059"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2" name="Google Shape;32;p4"/>
          <p:cNvSpPr txBox="1"/>
          <p:nvPr>
            <p:ph idx="11" type="ftr"/>
          </p:nvPr>
        </p:nvSpPr>
        <p:spPr>
          <a:xfrm>
            <a:off x="4164515" y="6356351"/>
            <a:ext cx="3859795"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3" name="Google Shape;33;p4"/>
          <p:cNvSpPr txBox="1"/>
          <p:nvPr>
            <p:ph idx="12" type="sldNum"/>
          </p:nvPr>
        </p:nvSpPr>
        <p:spPr>
          <a:xfrm>
            <a:off x="8735325" y="6356351"/>
            <a:ext cx="284405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34" name="Shape 34"/>
        <p:cNvGrpSpPr/>
        <p:nvPr/>
      </p:nvGrpSpPr>
      <p:grpSpPr>
        <a:xfrm>
          <a:off x="0" y="0"/>
          <a:ext cx="0" cy="0"/>
          <a:chOff x="0" y="0"/>
          <a:chExt cx="0" cy="0"/>
        </a:xfrm>
      </p:grpSpPr>
      <p:sp>
        <p:nvSpPr>
          <p:cNvPr id="35" name="Google Shape;35;p5"/>
          <p:cNvSpPr txBox="1"/>
          <p:nvPr>
            <p:ph type="title"/>
          </p:nvPr>
        </p:nvSpPr>
        <p:spPr>
          <a:xfrm>
            <a:off x="962833" y="4406901"/>
            <a:ext cx="10360501" cy="136207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dk1"/>
              </a:buClr>
              <a:buSzPts val="4000"/>
              <a:buFont typeface="Calibri"/>
              <a:buNone/>
              <a:defRPr b="1" i="0" sz="4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6" name="Google Shape;36;p5"/>
          <p:cNvSpPr txBox="1"/>
          <p:nvPr>
            <p:ph idx="1" type="body"/>
          </p:nvPr>
        </p:nvSpPr>
        <p:spPr>
          <a:xfrm>
            <a:off x="962833" y="2906713"/>
            <a:ext cx="10360501" cy="1500187"/>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1pPr>
            <a:lvl2pPr indent="-228600" lvl="1" marL="914400" marR="0" rtl="0" algn="l">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2pPr>
            <a:lvl3pPr indent="-228600" lvl="2" marL="1371600" marR="0" rtl="0" algn="l">
              <a:spcBef>
                <a:spcPts val="32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3pPr>
            <a:lvl4pPr indent="-228600" lvl="3" marL="18288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228600" lvl="4" marL="22860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228600" lvl="5" marL="27432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37" name="Google Shape;37;p5"/>
          <p:cNvSpPr txBox="1"/>
          <p:nvPr>
            <p:ph idx="10" type="dt"/>
          </p:nvPr>
        </p:nvSpPr>
        <p:spPr>
          <a:xfrm>
            <a:off x="609441" y="6356351"/>
            <a:ext cx="2844059"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8" name="Google Shape;38;p5"/>
          <p:cNvSpPr txBox="1"/>
          <p:nvPr>
            <p:ph idx="11" type="ftr"/>
          </p:nvPr>
        </p:nvSpPr>
        <p:spPr>
          <a:xfrm>
            <a:off x="4164515" y="6356351"/>
            <a:ext cx="3859795"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9" name="Google Shape;39;p5"/>
          <p:cNvSpPr txBox="1"/>
          <p:nvPr>
            <p:ph idx="12" type="sldNum"/>
          </p:nvPr>
        </p:nvSpPr>
        <p:spPr>
          <a:xfrm>
            <a:off x="8735325" y="6356351"/>
            <a:ext cx="284405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0" name="Shape 40"/>
        <p:cNvGrpSpPr/>
        <p:nvPr/>
      </p:nvGrpSpPr>
      <p:grpSpPr>
        <a:xfrm>
          <a:off x="0" y="0"/>
          <a:ext cx="0" cy="0"/>
          <a:chOff x="0" y="0"/>
          <a:chExt cx="0" cy="0"/>
        </a:xfrm>
      </p:grpSpPr>
      <p:sp>
        <p:nvSpPr>
          <p:cNvPr id="41" name="Google Shape;41;p6"/>
          <p:cNvSpPr txBox="1"/>
          <p:nvPr>
            <p:ph type="title"/>
          </p:nvPr>
        </p:nvSpPr>
        <p:spPr>
          <a:xfrm>
            <a:off x="609441" y="274638"/>
            <a:ext cx="10969943"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2" name="Google Shape;42;p6"/>
          <p:cNvSpPr txBox="1"/>
          <p:nvPr>
            <p:ph idx="1" type="body"/>
          </p:nvPr>
        </p:nvSpPr>
        <p:spPr>
          <a:xfrm>
            <a:off x="609441" y="1535113"/>
            <a:ext cx="5385514" cy="639762"/>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3" name="Google Shape;43;p6"/>
          <p:cNvSpPr txBox="1"/>
          <p:nvPr>
            <p:ph idx="2" type="body"/>
          </p:nvPr>
        </p:nvSpPr>
        <p:spPr>
          <a:xfrm>
            <a:off x="609441" y="2174875"/>
            <a:ext cx="5385514" cy="3951288"/>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4" name="Google Shape;44;p6"/>
          <p:cNvSpPr txBox="1"/>
          <p:nvPr>
            <p:ph idx="3" type="body"/>
          </p:nvPr>
        </p:nvSpPr>
        <p:spPr>
          <a:xfrm>
            <a:off x="6191754" y="1535113"/>
            <a:ext cx="5387630" cy="639762"/>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5" name="Google Shape;45;p6"/>
          <p:cNvSpPr txBox="1"/>
          <p:nvPr>
            <p:ph idx="4" type="body"/>
          </p:nvPr>
        </p:nvSpPr>
        <p:spPr>
          <a:xfrm>
            <a:off x="6191754" y="2174875"/>
            <a:ext cx="5387630" cy="3951288"/>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6" name="Google Shape;46;p6"/>
          <p:cNvSpPr txBox="1"/>
          <p:nvPr>
            <p:ph idx="10" type="dt"/>
          </p:nvPr>
        </p:nvSpPr>
        <p:spPr>
          <a:xfrm>
            <a:off x="609441" y="6356351"/>
            <a:ext cx="2844059"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7" name="Google Shape;47;p6"/>
          <p:cNvSpPr txBox="1"/>
          <p:nvPr>
            <p:ph idx="11" type="ftr"/>
          </p:nvPr>
        </p:nvSpPr>
        <p:spPr>
          <a:xfrm>
            <a:off x="4164515" y="6356351"/>
            <a:ext cx="3859795"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8" name="Google Shape;48;p6"/>
          <p:cNvSpPr txBox="1"/>
          <p:nvPr>
            <p:ph idx="12" type="sldNum"/>
          </p:nvPr>
        </p:nvSpPr>
        <p:spPr>
          <a:xfrm>
            <a:off x="8735325" y="6356351"/>
            <a:ext cx="284405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9" name="Shape 49"/>
        <p:cNvGrpSpPr/>
        <p:nvPr/>
      </p:nvGrpSpPr>
      <p:grpSpPr>
        <a:xfrm>
          <a:off x="0" y="0"/>
          <a:ext cx="0" cy="0"/>
          <a:chOff x="0" y="0"/>
          <a:chExt cx="0" cy="0"/>
        </a:xfrm>
      </p:grpSpPr>
      <p:sp>
        <p:nvSpPr>
          <p:cNvPr id="50" name="Google Shape;50;p7"/>
          <p:cNvSpPr txBox="1"/>
          <p:nvPr>
            <p:ph type="title"/>
          </p:nvPr>
        </p:nvSpPr>
        <p:spPr>
          <a:xfrm>
            <a:off x="609441" y="274638"/>
            <a:ext cx="10969943"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1" name="Google Shape;51;p7"/>
          <p:cNvSpPr txBox="1"/>
          <p:nvPr>
            <p:ph idx="10" type="dt"/>
          </p:nvPr>
        </p:nvSpPr>
        <p:spPr>
          <a:xfrm>
            <a:off x="609441" y="6356351"/>
            <a:ext cx="2844059"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2" name="Google Shape;52;p7"/>
          <p:cNvSpPr txBox="1"/>
          <p:nvPr>
            <p:ph idx="11" type="ftr"/>
          </p:nvPr>
        </p:nvSpPr>
        <p:spPr>
          <a:xfrm>
            <a:off x="4164515" y="6356351"/>
            <a:ext cx="3859795"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3" name="Google Shape;53;p7"/>
          <p:cNvSpPr txBox="1"/>
          <p:nvPr>
            <p:ph idx="12" type="sldNum"/>
          </p:nvPr>
        </p:nvSpPr>
        <p:spPr>
          <a:xfrm>
            <a:off x="8735325" y="6356351"/>
            <a:ext cx="284405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4" name="Shape 54"/>
        <p:cNvGrpSpPr/>
        <p:nvPr/>
      </p:nvGrpSpPr>
      <p:grpSpPr>
        <a:xfrm>
          <a:off x="0" y="0"/>
          <a:ext cx="0" cy="0"/>
          <a:chOff x="0" y="0"/>
          <a:chExt cx="0" cy="0"/>
        </a:xfrm>
      </p:grpSpPr>
      <p:sp>
        <p:nvSpPr>
          <p:cNvPr id="55" name="Google Shape;55;p8"/>
          <p:cNvSpPr txBox="1"/>
          <p:nvPr>
            <p:ph idx="10" type="dt"/>
          </p:nvPr>
        </p:nvSpPr>
        <p:spPr>
          <a:xfrm>
            <a:off x="609441" y="6356351"/>
            <a:ext cx="2844059"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6" name="Google Shape;56;p8"/>
          <p:cNvSpPr txBox="1"/>
          <p:nvPr>
            <p:ph idx="11" type="ftr"/>
          </p:nvPr>
        </p:nvSpPr>
        <p:spPr>
          <a:xfrm>
            <a:off x="4164515" y="6356351"/>
            <a:ext cx="3859795"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7" name="Google Shape;57;p8"/>
          <p:cNvSpPr txBox="1"/>
          <p:nvPr>
            <p:ph idx="12" type="sldNum"/>
          </p:nvPr>
        </p:nvSpPr>
        <p:spPr>
          <a:xfrm>
            <a:off x="8735325" y="6356351"/>
            <a:ext cx="284405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609442" y="273050"/>
            <a:ext cx="4010039" cy="116205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0" name="Google Shape;60;p9"/>
          <p:cNvSpPr txBox="1"/>
          <p:nvPr>
            <p:ph idx="1" type="body"/>
          </p:nvPr>
        </p:nvSpPr>
        <p:spPr>
          <a:xfrm>
            <a:off x="4765492" y="273051"/>
            <a:ext cx="6813892" cy="585311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1" name="Google Shape;61;p9"/>
          <p:cNvSpPr txBox="1"/>
          <p:nvPr>
            <p:ph idx="2" type="body"/>
          </p:nvPr>
        </p:nvSpPr>
        <p:spPr>
          <a:xfrm>
            <a:off x="609442" y="1435101"/>
            <a:ext cx="4010039" cy="4691063"/>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62" name="Google Shape;62;p9"/>
          <p:cNvSpPr txBox="1"/>
          <p:nvPr>
            <p:ph idx="10" type="dt"/>
          </p:nvPr>
        </p:nvSpPr>
        <p:spPr>
          <a:xfrm>
            <a:off x="609441" y="6356351"/>
            <a:ext cx="2844059"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3" name="Google Shape;63;p9"/>
          <p:cNvSpPr txBox="1"/>
          <p:nvPr>
            <p:ph idx="11" type="ftr"/>
          </p:nvPr>
        </p:nvSpPr>
        <p:spPr>
          <a:xfrm>
            <a:off x="4164515" y="6356351"/>
            <a:ext cx="3859795"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4" name="Google Shape;64;p9"/>
          <p:cNvSpPr txBox="1"/>
          <p:nvPr>
            <p:ph idx="12" type="sldNum"/>
          </p:nvPr>
        </p:nvSpPr>
        <p:spPr>
          <a:xfrm>
            <a:off x="8735325" y="6356351"/>
            <a:ext cx="284405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2389095" y="4800600"/>
            <a:ext cx="7313295" cy="566738"/>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7" name="Google Shape;67;p10"/>
          <p:cNvSpPr/>
          <p:nvPr>
            <p:ph idx="2" type="pic"/>
          </p:nvPr>
        </p:nvSpPr>
        <p:spPr>
          <a:xfrm>
            <a:off x="2389095" y="612775"/>
            <a:ext cx="7313295"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10"/>
          <p:cNvSpPr txBox="1"/>
          <p:nvPr>
            <p:ph idx="1" type="body"/>
          </p:nvPr>
        </p:nvSpPr>
        <p:spPr>
          <a:xfrm>
            <a:off x="2389095" y="5367338"/>
            <a:ext cx="7313295" cy="804862"/>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69" name="Google Shape;69;p10"/>
          <p:cNvSpPr txBox="1"/>
          <p:nvPr>
            <p:ph idx="10" type="dt"/>
          </p:nvPr>
        </p:nvSpPr>
        <p:spPr>
          <a:xfrm>
            <a:off x="609441" y="6356351"/>
            <a:ext cx="2844059"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0" name="Google Shape;70;p10"/>
          <p:cNvSpPr txBox="1"/>
          <p:nvPr>
            <p:ph idx="11" type="ftr"/>
          </p:nvPr>
        </p:nvSpPr>
        <p:spPr>
          <a:xfrm>
            <a:off x="4164515" y="6356351"/>
            <a:ext cx="3859795"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1" name="Google Shape;71;p10"/>
          <p:cNvSpPr txBox="1"/>
          <p:nvPr>
            <p:ph idx="12" type="sldNum"/>
          </p:nvPr>
        </p:nvSpPr>
        <p:spPr>
          <a:xfrm>
            <a:off x="8735325" y="6356351"/>
            <a:ext cx="284405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609441" y="274638"/>
            <a:ext cx="10969943"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609441" y="1600201"/>
            <a:ext cx="10969943"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609441" y="6356351"/>
            <a:ext cx="2844059"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164515" y="6356351"/>
            <a:ext cx="3859795"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735325" y="6356351"/>
            <a:ext cx="284405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www.nytimes.com/2018/01/26/us/pennsylvania-gerrymander-goofy-district.html" TargetMode="External"/><Relationship Id="rId4" Type="http://schemas.openxmlformats.org/officeDocument/2006/relationships/image" Target="../media/image7.png"/><Relationship Id="rId5"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www.dailytarheel.com/article/2018/11/gerrymandering-election-nc-1118" TargetMode="Externa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9.png"/><Relationship Id="rId4" Type="http://schemas.openxmlformats.org/officeDocument/2006/relationships/image" Target="../media/image10.png"/><Relationship Id="rId5" Type="http://schemas.openxmlformats.org/officeDocument/2006/relationships/image" Target="../media/image33.png"/><Relationship Id="rId6"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s://twitter.com/ariberman/status/1171478361610174470" TargetMode="Externa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1" Type="http://schemas.openxmlformats.org/officeDocument/2006/relationships/image" Target="../media/image16.png"/><Relationship Id="rId10" Type="http://schemas.openxmlformats.org/officeDocument/2006/relationships/image" Target="../media/image14.png"/><Relationship Id="rId13" Type="http://schemas.openxmlformats.org/officeDocument/2006/relationships/image" Target="../media/image17.png"/><Relationship Id="rId12"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8.png"/><Relationship Id="rId5" Type="http://schemas.openxmlformats.org/officeDocument/2006/relationships/image" Target="../media/image8.png"/><Relationship Id="rId6" Type="http://schemas.openxmlformats.org/officeDocument/2006/relationships/image" Target="../media/image11.png"/><Relationship Id="rId7" Type="http://schemas.openxmlformats.org/officeDocument/2006/relationships/image" Target="../media/image42.png"/><Relationship Id="rId8"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hyperlink" Target="https://accounts.ngpvan.com" TargetMode="External"/><Relationship Id="rId4" Type="http://schemas.openxmlformats.org/officeDocument/2006/relationships/hyperlink" Target="https://www.youtube.com/watch?v=AIvtM4WI49c" TargetMode="External"/></Relationships>
</file>

<file path=ppt/slides/_rels/slide31.xml.rels><?xml version="1.0" encoding="UTF-8" standalone="yes"?><Relationships xmlns="http://schemas.openxmlformats.org/package/2006/relationships"><Relationship Id="rId11" Type="http://schemas.openxmlformats.org/officeDocument/2006/relationships/image" Target="../media/image44.png"/><Relationship Id="rId10" Type="http://schemas.openxmlformats.org/officeDocument/2006/relationships/image" Target="../media/image32.png"/><Relationship Id="rId13" Type="http://schemas.openxmlformats.org/officeDocument/2006/relationships/image" Target="../media/image28.png"/><Relationship Id="rId12" Type="http://schemas.openxmlformats.org/officeDocument/2006/relationships/image" Target="../media/image23.png"/><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1.png"/><Relationship Id="rId4" Type="http://schemas.openxmlformats.org/officeDocument/2006/relationships/image" Target="../media/image38.jpg"/><Relationship Id="rId9" Type="http://schemas.openxmlformats.org/officeDocument/2006/relationships/image" Target="../media/image27.png"/><Relationship Id="rId15" Type="http://schemas.openxmlformats.org/officeDocument/2006/relationships/image" Target="../media/image25.png"/><Relationship Id="rId14" Type="http://schemas.openxmlformats.org/officeDocument/2006/relationships/image" Target="../media/image35.png"/><Relationship Id="rId17" Type="http://schemas.openxmlformats.org/officeDocument/2006/relationships/image" Target="../media/image26.png"/><Relationship Id="rId16" Type="http://schemas.openxmlformats.org/officeDocument/2006/relationships/image" Target="../media/image24.png"/><Relationship Id="rId5" Type="http://schemas.openxmlformats.org/officeDocument/2006/relationships/image" Target="../media/image36.png"/><Relationship Id="rId6" Type="http://schemas.openxmlformats.org/officeDocument/2006/relationships/image" Target="../media/image37.png"/><Relationship Id="rId18" Type="http://schemas.openxmlformats.org/officeDocument/2006/relationships/image" Target="../media/image30.png"/><Relationship Id="rId7" Type="http://schemas.openxmlformats.org/officeDocument/2006/relationships/image" Target="../media/image22.png"/><Relationship Id="rId8" Type="http://schemas.openxmlformats.org/officeDocument/2006/relationships/image" Target="../media/image2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hyperlink" Target="https://sisterdistrict.com/volunteer/massachusetts-rhode-island/" TargetMode="External"/><Relationship Id="rId4" Type="http://schemas.openxmlformats.org/officeDocument/2006/relationships/hyperlink" Target="https://bit.ly/2OSux3E"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7.png"/><Relationship Id="rId4" Type="http://schemas.openxmlformats.org/officeDocument/2006/relationships/image" Target="../media/image13.png"/><Relationship Id="rId5" Type="http://schemas.openxmlformats.org/officeDocument/2006/relationships/image" Target="../media/image31.png"/><Relationship Id="rId6" Type="http://schemas.openxmlformats.org/officeDocument/2006/relationships/image" Target="../media/image4.png"/><Relationship Id="rId7" Type="http://schemas.openxmlformats.org/officeDocument/2006/relationships/image" Target="../media/image3.png"/><Relationship Id="rId8"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s://www.c-span.org/video/?165594-3/2000-redistricting-review" TargetMode="External"/><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 name="Shape 87"/>
        <p:cNvGrpSpPr/>
        <p:nvPr/>
      </p:nvGrpSpPr>
      <p:grpSpPr>
        <a:xfrm>
          <a:off x="0" y="0"/>
          <a:ext cx="0" cy="0"/>
          <a:chOff x="0" y="0"/>
          <a:chExt cx="0" cy="0"/>
        </a:xfrm>
      </p:grpSpPr>
      <p:pic>
        <p:nvPicPr>
          <p:cNvPr descr="Logo SDP MARI Facebook Banner.png" id="88" name="Google Shape;88;p13"/>
          <p:cNvPicPr preferRelativeResize="0"/>
          <p:nvPr/>
        </p:nvPicPr>
        <p:blipFill rotWithShape="1">
          <a:blip r:embed="rId3">
            <a:alphaModFix/>
          </a:blip>
          <a:srcRect b="0" l="0" r="0" t="0"/>
          <a:stretch/>
        </p:blipFill>
        <p:spPr>
          <a:xfrm>
            <a:off x="4775" y="3525"/>
            <a:ext cx="12179299" cy="6850899"/>
          </a:xfrm>
          <a:prstGeom prst="rect">
            <a:avLst/>
          </a:prstGeom>
          <a:noFill/>
          <a:ln>
            <a:noFill/>
          </a:ln>
        </p:spPr>
      </p:pic>
      <p:sp>
        <p:nvSpPr>
          <p:cNvPr id="89" name="Google Shape;89;p13"/>
          <p:cNvSpPr txBox="1"/>
          <p:nvPr/>
        </p:nvSpPr>
        <p:spPr>
          <a:xfrm>
            <a:off x="4625" y="-26625"/>
            <a:ext cx="12179400" cy="1176600"/>
          </a:xfrm>
          <a:prstGeom prst="rect">
            <a:avLst/>
          </a:prstGeom>
          <a:gradFill>
            <a:gsLst>
              <a:gs pos="0">
                <a:srgbClr val="FFFFFF"/>
              </a:gs>
              <a:gs pos="100000">
                <a:srgbClr val="B3B3B3"/>
              </a:gs>
            </a:gsLst>
            <a:lin ang="16200038" scaled="0"/>
          </a:grad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sz="4400">
                <a:solidFill>
                  <a:srgbClr val="28A8E0"/>
                </a:solidFill>
                <a:latin typeface="Georgia"/>
                <a:ea typeface="Georgia"/>
                <a:cs typeface="Georgia"/>
                <a:sym typeface="Georgia"/>
              </a:rPr>
              <a:t>Red, Blue, and YOU</a:t>
            </a:r>
            <a:endParaRPr sz="4400">
              <a:solidFill>
                <a:srgbClr val="28A8E0"/>
              </a:solidFill>
              <a:latin typeface="Georgia"/>
              <a:ea typeface="Georgia"/>
              <a:cs typeface="Georgia"/>
              <a:sym typeface="Georgia"/>
            </a:endParaRPr>
          </a:p>
          <a:p>
            <a:pPr indent="457200" lvl="0" marL="0" rtl="0" algn="r">
              <a:lnSpc>
                <a:spcPct val="115000"/>
              </a:lnSpc>
              <a:spcBef>
                <a:spcPts val="0"/>
              </a:spcBef>
              <a:spcAft>
                <a:spcPts val="0"/>
              </a:spcAft>
              <a:buNone/>
            </a:pPr>
            <a:r>
              <a:rPr lang="en-US" sz="2400">
                <a:solidFill>
                  <a:srgbClr val="28A8E0"/>
                </a:solidFill>
                <a:latin typeface="Georgia"/>
                <a:ea typeface="Georgia"/>
                <a:cs typeface="Georgia"/>
                <a:sym typeface="Georgia"/>
              </a:rPr>
              <a:t>Fight Gerrymandering with Sister District’s State Strategy </a:t>
            </a:r>
            <a:endParaRPr sz="2400">
              <a:solidFill>
                <a:srgbClr val="28A8E0"/>
              </a:solidFill>
              <a:latin typeface="Georgia"/>
              <a:ea typeface="Georgia"/>
              <a:cs typeface="Georgia"/>
              <a:sym typeface="Georgia"/>
            </a:endParaRPr>
          </a:p>
          <a:p>
            <a:pPr indent="0" lvl="0" marL="0" rtl="0" algn="r">
              <a:spcBef>
                <a:spcPts val="0"/>
              </a:spcBef>
              <a:spcAft>
                <a:spcPts val="0"/>
              </a:spcAft>
              <a:buNone/>
            </a:pPr>
            <a:r>
              <a:rPr lang="en-US" sz="4400">
                <a:solidFill>
                  <a:srgbClr val="28A8E0"/>
                </a:solidFill>
                <a:latin typeface="Georgia"/>
                <a:ea typeface="Georgia"/>
                <a:cs typeface="Georgia"/>
                <a:sym typeface="Georgia"/>
              </a:rPr>
              <a:t>  </a:t>
            </a:r>
            <a:endParaRPr sz="4400">
              <a:solidFill>
                <a:srgbClr val="28A8E0"/>
              </a:solidFill>
              <a:latin typeface="Georgia"/>
              <a:ea typeface="Georgia"/>
              <a:cs typeface="Georgia"/>
              <a:sym typeface="Georgia"/>
            </a:endParaRPr>
          </a:p>
        </p:txBody>
      </p:sp>
      <p:sp>
        <p:nvSpPr>
          <p:cNvPr id="90" name="Google Shape;90;p13"/>
          <p:cNvSpPr txBox="1"/>
          <p:nvPr/>
        </p:nvSpPr>
        <p:spPr>
          <a:xfrm>
            <a:off x="4267375" y="6065525"/>
            <a:ext cx="7791900" cy="70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666666"/>
              </a:solidFill>
            </a:endParaRPr>
          </a:p>
          <a:p>
            <a:pPr indent="0" lvl="0" marL="0" rtl="0" algn="l">
              <a:spcBef>
                <a:spcPts val="0"/>
              </a:spcBef>
              <a:spcAft>
                <a:spcPts val="0"/>
              </a:spcAft>
              <a:buNone/>
            </a:pPr>
            <a:r>
              <a:rPr lang="en-US" sz="1800">
                <a:solidFill>
                  <a:srgbClr val="666666"/>
                </a:solidFill>
                <a:latin typeface="Proxima Nova Semibold"/>
                <a:ea typeface="Proxima Nova Semibold"/>
                <a:cs typeface="Proxima Nova Semibold"/>
                <a:sym typeface="Proxima Nova Semibold"/>
              </a:rPr>
              <a:t>Juliet Eastland, Patrick Joyce, Caroline Kerrigan, and Michelle Ottaviano</a:t>
            </a:r>
            <a:endParaRPr sz="1800">
              <a:solidFill>
                <a:srgbClr val="666666"/>
              </a:solidFill>
              <a:latin typeface="Proxima Nova Semibold"/>
              <a:ea typeface="Proxima Nova Semibold"/>
              <a:cs typeface="Proxima Nova Semibold"/>
              <a:sym typeface="Proxima Nova Semibo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DB0000"/>
            </a:gs>
            <a:gs pos="100000">
              <a:srgbClr val="540303"/>
            </a:gs>
          </a:gsLst>
          <a:path path="circle">
            <a:fillToRect b="50%" l="50%" r="50%" t="50%"/>
          </a:path>
          <a:tileRect/>
        </a:gradFill>
      </p:bgPr>
    </p:bg>
    <p:spTree>
      <p:nvGrpSpPr>
        <p:cNvPr id="162" name="Shape 162"/>
        <p:cNvGrpSpPr/>
        <p:nvPr/>
      </p:nvGrpSpPr>
      <p:grpSpPr>
        <a:xfrm>
          <a:off x="0" y="0"/>
          <a:ext cx="0" cy="0"/>
          <a:chOff x="0" y="0"/>
          <a:chExt cx="0" cy="0"/>
        </a:xfrm>
      </p:grpSpPr>
      <p:sp>
        <p:nvSpPr>
          <p:cNvPr id="163" name="Google Shape;163;p22"/>
          <p:cNvSpPr txBox="1"/>
          <p:nvPr>
            <p:ph idx="1" type="body"/>
          </p:nvPr>
        </p:nvSpPr>
        <p:spPr>
          <a:xfrm>
            <a:off x="1528300" y="1600200"/>
            <a:ext cx="9470400" cy="4526100"/>
          </a:xfrm>
          <a:prstGeom prst="rect">
            <a:avLst/>
          </a:prstGeom>
          <a:noFill/>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t/>
            </a:r>
            <a:endParaRPr sz="1100">
              <a:solidFill>
                <a:schemeClr val="accent1"/>
              </a:solidFill>
              <a:latin typeface="Arial"/>
              <a:ea typeface="Arial"/>
              <a:cs typeface="Arial"/>
              <a:sym typeface="Arial"/>
            </a:endParaRPr>
          </a:p>
          <a:p>
            <a:pPr indent="0" lvl="0" marL="0" rtl="0" algn="l">
              <a:lnSpc>
                <a:spcPct val="115000"/>
              </a:lnSpc>
              <a:spcBef>
                <a:spcPts val="0"/>
              </a:spcBef>
              <a:spcAft>
                <a:spcPts val="0"/>
              </a:spcAft>
              <a:buNone/>
            </a:pPr>
            <a:r>
              <a:t/>
            </a:r>
            <a:endParaRPr sz="1100">
              <a:solidFill>
                <a:schemeClr val="accent1"/>
              </a:solidFill>
              <a:latin typeface="Arial"/>
              <a:ea typeface="Arial"/>
              <a:cs typeface="Arial"/>
              <a:sym typeface="Arial"/>
            </a:endParaRPr>
          </a:p>
          <a:p>
            <a:pPr indent="0" lvl="0" marL="0" rtl="0" algn="l">
              <a:lnSpc>
                <a:spcPct val="115000"/>
              </a:lnSpc>
              <a:spcBef>
                <a:spcPts val="0"/>
              </a:spcBef>
              <a:spcAft>
                <a:spcPts val="0"/>
              </a:spcAft>
              <a:buNone/>
            </a:pPr>
            <a:r>
              <a:rPr lang="en-US" sz="3600">
                <a:solidFill>
                  <a:srgbClr val="FFFFFF"/>
                </a:solidFill>
                <a:latin typeface="Georgia"/>
                <a:ea typeface="Georgia"/>
                <a:cs typeface="Georgia"/>
                <a:sym typeface="Georgia"/>
              </a:rPr>
              <a:t>In 2018, which state’s citizens overwhelmingly voted to restore voting rights to many formerly convicted felons - only to have the GOP legislature pass a law conditioning voting on returning citizens’ ability to pay outstanding fees, fines, and restitution?</a:t>
            </a:r>
            <a:endParaRPr>
              <a:solidFill>
                <a:srgbClr val="FFFFFF"/>
              </a:solidFill>
              <a:latin typeface="Georgia"/>
              <a:ea typeface="Georgia"/>
              <a:cs typeface="Georgia"/>
              <a:sym typeface="Georgia"/>
            </a:endParaRPr>
          </a:p>
        </p:txBody>
      </p:sp>
      <p:sp>
        <p:nvSpPr>
          <p:cNvPr id="164" name="Google Shape;164;p22"/>
          <p:cNvSpPr txBox="1"/>
          <p:nvPr/>
        </p:nvSpPr>
        <p:spPr>
          <a:xfrm>
            <a:off x="764500" y="457200"/>
            <a:ext cx="11063700" cy="956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US" sz="4400">
                <a:solidFill>
                  <a:srgbClr val="FFFFFF"/>
                </a:solidFill>
                <a:latin typeface="Proxima Nova Semibold"/>
                <a:ea typeface="Proxima Nova Semibold"/>
                <a:cs typeface="Proxima Nova Semibold"/>
                <a:sym typeface="Proxima Nova Semibold"/>
              </a:rPr>
              <a:t>Test Your Gerrymandering Knowledge</a:t>
            </a:r>
            <a:endParaRPr sz="4400">
              <a:solidFill>
                <a:srgbClr val="FFFFFF"/>
              </a:solidFill>
              <a:latin typeface="Proxima Nova Semibold"/>
              <a:ea typeface="Proxima Nova Semibold"/>
              <a:cs typeface="Proxima Nova Semibold"/>
              <a:sym typeface="Proxima Nova Semibold"/>
            </a:endParaRPr>
          </a:p>
        </p:txBody>
      </p:sp>
      <p:cxnSp>
        <p:nvCxnSpPr>
          <p:cNvPr id="165" name="Google Shape;165;p22"/>
          <p:cNvCxnSpPr/>
          <p:nvPr/>
        </p:nvCxnSpPr>
        <p:spPr>
          <a:xfrm>
            <a:off x="2964213" y="1423500"/>
            <a:ext cx="6260400" cy="14400"/>
          </a:xfrm>
          <a:prstGeom prst="straightConnector1">
            <a:avLst/>
          </a:prstGeom>
          <a:noFill/>
          <a:ln cap="flat" cmpd="sng" w="28575">
            <a:solidFill>
              <a:schemeClr val="dk2"/>
            </a:solidFill>
            <a:prstDash val="solid"/>
            <a:round/>
            <a:headEnd len="med" w="med" type="none"/>
            <a:tailEnd len="med" w="med"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Google Shape;170;p23"/>
          <p:cNvSpPr/>
          <p:nvPr/>
        </p:nvSpPr>
        <p:spPr>
          <a:xfrm>
            <a:off x="0" y="6400521"/>
            <a:ext cx="12188700" cy="342600"/>
          </a:xfrm>
          <a:prstGeom prst="rect">
            <a:avLst/>
          </a:prstGeom>
          <a:solidFill>
            <a:srgbClr val="28A8E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1" marL="457200" marR="0" rtl="0" algn="l">
              <a:spcBef>
                <a:spcPts val="0"/>
              </a:spcBef>
              <a:spcAft>
                <a:spcPts val="0"/>
              </a:spcAft>
              <a:buNone/>
            </a:pPr>
            <a:r>
              <a:t/>
            </a:r>
            <a:endParaRPr b="0" i="0" sz="4000" u="none" cap="none" strike="noStrike">
              <a:solidFill>
                <a:schemeClr val="lt1"/>
              </a:solidFill>
              <a:latin typeface="Calibri"/>
              <a:ea typeface="Calibri"/>
              <a:cs typeface="Calibri"/>
              <a:sym typeface="Calibri"/>
            </a:endParaRPr>
          </a:p>
        </p:txBody>
      </p:sp>
      <p:sp>
        <p:nvSpPr>
          <p:cNvPr id="171" name="Google Shape;171;p23"/>
          <p:cNvSpPr/>
          <p:nvPr/>
        </p:nvSpPr>
        <p:spPr>
          <a:xfrm>
            <a:off x="0" y="6350388"/>
            <a:ext cx="121887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Blue + Red for a Bluer Tomorrow  |  www.sisterdistrictma.com</a:t>
            </a:r>
            <a:endParaRPr sz="1800">
              <a:solidFill>
                <a:schemeClr val="lt1"/>
              </a:solidFill>
              <a:latin typeface="Calibri"/>
              <a:ea typeface="Calibri"/>
              <a:cs typeface="Calibri"/>
              <a:sym typeface="Calibri"/>
            </a:endParaRPr>
          </a:p>
        </p:txBody>
      </p:sp>
      <p:pic>
        <p:nvPicPr>
          <p:cNvPr id="172" name="Google Shape;172;p23"/>
          <p:cNvPicPr preferRelativeResize="0"/>
          <p:nvPr/>
        </p:nvPicPr>
        <p:blipFill rotWithShape="1">
          <a:blip r:embed="rId3">
            <a:alphaModFix/>
          </a:blip>
          <a:srcRect b="13558" l="0" r="0" t="26529"/>
          <a:stretch/>
        </p:blipFill>
        <p:spPr>
          <a:xfrm>
            <a:off x="1416600" y="2301525"/>
            <a:ext cx="8883925" cy="3621976"/>
          </a:xfrm>
          <a:prstGeom prst="rect">
            <a:avLst/>
          </a:prstGeom>
          <a:noFill/>
          <a:ln>
            <a:noFill/>
          </a:ln>
        </p:spPr>
      </p:pic>
      <p:sp>
        <p:nvSpPr>
          <p:cNvPr id="173" name="Google Shape;173;p23"/>
          <p:cNvSpPr txBox="1"/>
          <p:nvPr>
            <p:ph type="title"/>
          </p:nvPr>
        </p:nvSpPr>
        <p:spPr>
          <a:xfrm>
            <a:off x="774150" y="206625"/>
            <a:ext cx="10592700" cy="13257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28A8E0"/>
              </a:buClr>
              <a:buSzPts val="4400"/>
              <a:buFont typeface="Georgia"/>
              <a:buNone/>
            </a:pPr>
            <a:r>
              <a:rPr lang="en-US">
                <a:solidFill>
                  <a:srgbClr val="28A8E0"/>
                </a:solidFill>
                <a:latin typeface="Georgia"/>
                <a:ea typeface="Georgia"/>
                <a:cs typeface="Georgia"/>
                <a:sym typeface="Georgia"/>
              </a:rPr>
              <a:t>Drawing Maps - a Powerful Political Tool</a:t>
            </a:r>
            <a:endParaRPr b="0" i="0" sz="4400" u="none" cap="none" strike="noStrike">
              <a:solidFill>
                <a:srgbClr val="28A8E0"/>
              </a:solidFill>
              <a:latin typeface="Calibri"/>
              <a:ea typeface="Calibri"/>
              <a:cs typeface="Calibri"/>
              <a:sym typeface="Calibri"/>
            </a:endParaRPr>
          </a:p>
        </p:txBody>
      </p:sp>
      <p:sp>
        <p:nvSpPr>
          <p:cNvPr id="174" name="Google Shape;174;p23"/>
          <p:cNvSpPr txBox="1"/>
          <p:nvPr/>
        </p:nvSpPr>
        <p:spPr>
          <a:xfrm>
            <a:off x="903000" y="1157075"/>
            <a:ext cx="10335000" cy="500700"/>
          </a:xfrm>
          <a:prstGeom prst="rect">
            <a:avLst/>
          </a:prstGeom>
          <a:noFill/>
          <a:ln>
            <a:noFill/>
          </a:ln>
        </p:spPr>
        <p:txBody>
          <a:bodyPr anchorCtr="0" anchor="t" bIns="91425" lIns="91425" spcFirstLastPara="1" rIns="91425" wrap="square" tIns="91425">
            <a:noAutofit/>
          </a:bodyPr>
          <a:lstStyle/>
          <a:p>
            <a:pPr indent="0" lvl="0" marL="0" rtl="0" algn="ctr">
              <a:lnSpc>
                <a:spcPct val="140000"/>
              </a:lnSpc>
              <a:spcBef>
                <a:spcPts val="0"/>
              </a:spcBef>
              <a:spcAft>
                <a:spcPts val="0"/>
              </a:spcAft>
              <a:buNone/>
            </a:pPr>
            <a:r>
              <a:rPr lang="en-US" sz="2400">
                <a:solidFill>
                  <a:srgbClr val="666666"/>
                </a:solidFill>
                <a:latin typeface="Helvetica Neue"/>
                <a:ea typeface="Helvetica Neue"/>
                <a:cs typeface="Helvetica Neue"/>
                <a:sym typeface="Helvetica Neue"/>
              </a:rPr>
              <a:t>One </a:t>
            </a:r>
            <a:r>
              <a:rPr lang="en-US" sz="2400">
                <a:solidFill>
                  <a:srgbClr val="666666"/>
                </a:solidFill>
                <a:latin typeface="Helvetica Neue"/>
                <a:ea typeface="Helvetica Neue"/>
                <a:cs typeface="Helvetica Neue"/>
                <a:sym typeface="Helvetica Neue"/>
              </a:rPr>
              <a:t>group of 50 voters --</a:t>
            </a:r>
            <a:r>
              <a:rPr lang="en-US" sz="2400">
                <a:solidFill>
                  <a:srgbClr val="666666"/>
                </a:solidFill>
                <a:latin typeface="Helvetica Neue"/>
                <a:ea typeface="Helvetica Neue"/>
                <a:cs typeface="Helvetica Neue"/>
                <a:sym typeface="Helvetica Neue"/>
              </a:rPr>
              <a:t> 3 vastly different electoral outcomes </a:t>
            </a:r>
            <a:endParaRPr sz="2400">
              <a:solidFill>
                <a:srgbClr val="666666"/>
              </a:solidFill>
              <a:latin typeface="Helvetica Neue Light"/>
              <a:ea typeface="Helvetica Neue Light"/>
              <a:cs typeface="Helvetica Neue Light"/>
              <a:sym typeface="Helvetica Neue Light"/>
            </a:endParaRPr>
          </a:p>
        </p:txBody>
      </p:sp>
      <p:sp>
        <p:nvSpPr>
          <p:cNvPr id="175" name="Google Shape;175;p23"/>
          <p:cNvSpPr txBox="1"/>
          <p:nvPr/>
        </p:nvSpPr>
        <p:spPr>
          <a:xfrm>
            <a:off x="363288" y="1736575"/>
            <a:ext cx="10990500" cy="756900"/>
          </a:xfrm>
          <a:prstGeom prst="rect">
            <a:avLst/>
          </a:prstGeom>
          <a:noFill/>
          <a:ln>
            <a:noFill/>
          </a:ln>
        </p:spPr>
        <p:txBody>
          <a:bodyPr anchorCtr="0" anchor="t" bIns="91425" lIns="91425" spcFirstLastPara="1" rIns="91425" wrap="square" tIns="91425">
            <a:noAutofit/>
          </a:bodyPr>
          <a:lstStyle/>
          <a:p>
            <a:pPr indent="0" lvl="0" marL="285750" rtl="0" algn="l">
              <a:lnSpc>
                <a:spcPct val="100000"/>
              </a:lnSpc>
              <a:spcBef>
                <a:spcPts val="0"/>
              </a:spcBef>
              <a:spcAft>
                <a:spcPts val="0"/>
              </a:spcAft>
              <a:buNone/>
            </a:pPr>
            <a:r>
              <a:rPr lang="en-US" sz="1600">
                <a:solidFill>
                  <a:schemeClr val="dk1"/>
                </a:solidFill>
                <a:latin typeface="Helvetica Neue"/>
                <a:ea typeface="Helvetica Neue"/>
                <a:cs typeface="Helvetica Neue"/>
                <a:sym typeface="Helvetica Neue"/>
              </a:rPr>
              <a:t>        							1. Perfect		           2. Compact       	  3. Neither </a:t>
            </a:r>
            <a:endParaRPr sz="1600">
              <a:solidFill>
                <a:schemeClr val="dk1"/>
              </a:solidFill>
              <a:latin typeface="Helvetica Neue"/>
              <a:ea typeface="Helvetica Neue"/>
              <a:cs typeface="Helvetica Neue"/>
              <a:sym typeface="Helvetica Neue"/>
            </a:endParaRPr>
          </a:p>
          <a:p>
            <a:pPr indent="0" lvl="0" marL="285750" rtl="0" algn="l">
              <a:lnSpc>
                <a:spcPct val="140000"/>
              </a:lnSpc>
              <a:spcBef>
                <a:spcPts val="0"/>
              </a:spcBef>
              <a:spcAft>
                <a:spcPts val="0"/>
              </a:spcAft>
              <a:buNone/>
            </a:pPr>
            <a:r>
              <a:rPr lang="en-US" sz="1600">
                <a:solidFill>
                  <a:schemeClr val="dk1"/>
                </a:solidFill>
                <a:latin typeface="Helvetica Neue"/>
                <a:ea typeface="Helvetica Neue"/>
                <a:cs typeface="Helvetica Neue"/>
                <a:sym typeface="Helvetica Neue"/>
              </a:rPr>
              <a:t>		</a:t>
            </a:r>
            <a:r>
              <a:rPr lang="en-US" sz="1600">
                <a:solidFill>
                  <a:schemeClr val="dk1"/>
                </a:solidFill>
                <a:latin typeface="Helvetica Neue"/>
                <a:ea typeface="Helvetica Neue"/>
                <a:cs typeface="Helvetica Neue"/>
                <a:sym typeface="Helvetica Neue"/>
              </a:rPr>
              <a:t>                     50 people</a:t>
            </a:r>
            <a:r>
              <a:rPr lang="en-US" sz="1600">
                <a:solidFill>
                  <a:schemeClr val="dk1"/>
                </a:solidFill>
                <a:latin typeface="Helvetica Neue"/>
                <a:ea typeface="Helvetica Neue"/>
                <a:cs typeface="Helvetica Neue"/>
                <a:sym typeface="Helvetica Neue"/>
              </a:rPr>
              <a:t>	             representation            but fair                    compact nor fair</a:t>
            </a:r>
            <a:endParaRPr sz="1600">
              <a:solidFill>
                <a:schemeClr val="dk1"/>
              </a:solidFill>
              <a:latin typeface="Helvetica Neue"/>
              <a:ea typeface="Helvetica Neue"/>
              <a:cs typeface="Helvetica Neue"/>
              <a:sym typeface="Helvetica Neue"/>
            </a:endParaRPr>
          </a:p>
          <a:p>
            <a:pPr indent="0" lvl="0" marL="285750" rtl="0" algn="l">
              <a:lnSpc>
                <a:spcPct val="140000"/>
              </a:lnSpc>
              <a:spcBef>
                <a:spcPts val="0"/>
              </a:spcBef>
              <a:spcAft>
                <a:spcPts val="0"/>
              </a:spcAft>
              <a:buNone/>
            </a:pPr>
            <a:r>
              <a:rPr lang="en-US" sz="1600">
                <a:solidFill>
                  <a:schemeClr val="dk1"/>
                </a:solidFill>
                <a:latin typeface="Helvetica Neue"/>
                <a:ea typeface="Helvetica Neue"/>
                <a:cs typeface="Helvetica Neue"/>
                <a:sym typeface="Helvetica Neue"/>
              </a:rPr>
              <a:t>                       </a:t>
            </a:r>
            <a:endParaRPr sz="1600">
              <a:solidFill>
                <a:schemeClr val="dk1"/>
              </a:solidFill>
              <a:latin typeface="Helvetica Neue"/>
              <a:ea typeface="Helvetica Neue"/>
              <a:cs typeface="Helvetica Neue"/>
              <a:sym typeface="Helvetica Neue"/>
            </a:endParaRPr>
          </a:p>
        </p:txBody>
      </p:sp>
      <p:sp>
        <p:nvSpPr>
          <p:cNvPr id="176" name="Google Shape;176;p23"/>
          <p:cNvSpPr txBox="1"/>
          <p:nvPr/>
        </p:nvSpPr>
        <p:spPr>
          <a:xfrm>
            <a:off x="445800" y="5819850"/>
            <a:ext cx="10990500" cy="500700"/>
          </a:xfrm>
          <a:prstGeom prst="rect">
            <a:avLst/>
          </a:prstGeom>
          <a:noFill/>
          <a:ln>
            <a:noFill/>
          </a:ln>
        </p:spPr>
        <p:txBody>
          <a:bodyPr anchorCtr="0" anchor="t" bIns="91425" lIns="91425" spcFirstLastPara="1" rIns="91425" wrap="square" tIns="91425">
            <a:noAutofit/>
          </a:bodyPr>
          <a:lstStyle/>
          <a:p>
            <a:pPr indent="0" lvl="0" marL="285750" rtl="0" algn="l">
              <a:lnSpc>
                <a:spcPct val="100000"/>
              </a:lnSpc>
              <a:spcBef>
                <a:spcPts val="0"/>
              </a:spcBef>
              <a:spcAft>
                <a:spcPts val="0"/>
              </a:spcAft>
              <a:buNone/>
            </a:pPr>
            <a:r>
              <a:rPr lang="en-US" sz="1800">
                <a:solidFill>
                  <a:schemeClr val="dk1"/>
                </a:solidFill>
                <a:latin typeface="Helvetica Neue"/>
                <a:ea typeface="Helvetica Neue"/>
                <a:cs typeface="Helvetica Neue"/>
                <a:sym typeface="Helvetica Neue"/>
              </a:rPr>
              <a:t>                        = </a:t>
            </a:r>
            <a:r>
              <a:rPr lang="en-US" sz="1800">
                <a:solidFill>
                  <a:schemeClr val="dk1"/>
                </a:solidFill>
                <a:latin typeface="Helvetica Neue"/>
                <a:ea typeface="Helvetica Neue"/>
                <a:cs typeface="Helvetica Neue"/>
                <a:sym typeface="Helvetica Neue"/>
              </a:rPr>
              <a:t>Blue</a:t>
            </a:r>
            <a:r>
              <a:rPr lang="en-US" sz="1800">
                <a:solidFill>
                  <a:schemeClr val="dk1"/>
                </a:solidFill>
                <a:latin typeface="Helvetica Neue"/>
                <a:ea typeface="Helvetica Neue"/>
                <a:cs typeface="Helvetica Neue"/>
                <a:sym typeface="Helvetica Neue"/>
              </a:rPr>
              <a:t> Win             = Blue Win             = Blue Win            = Red Win</a:t>
            </a:r>
            <a:endParaRPr sz="1800">
              <a:solidFill>
                <a:schemeClr val="dk1"/>
              </a:solidFill>
              <a:latin typeface="Helvetica Neue"/>
              <a:ea typeface="Helvetica Neue"/>
              <a:cs typeface="Helvetica Neue"/>
              <a:sym typeface="Helvetica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Google Shape;181;p24"/>
          <p:cNvSpPr/>
          <p:nvPr/>
        </p:nvSpPr>
        <p:spPr>
          <a:xfrm>
            <a:off x="0" y="6400521"/>
            <a:ext cx="12188700" cy="342600"/>
          </a:xfrm>
          <a:prstGeom prst="rect">
            <a:avLst/>
          </a:prstGeom>
          <a:solidFill>
            <a:srgbClr val="28A8E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1" marL="457200" marR="0" rtl="0" algn="l">
              <a:spcBef>
                <a:spcPts val="0"/>
              </a:spcBef>
              <a:spcAft>
                <a:spcPts val="0"/>
              </a:spcAft>
              <a:buNone/>
            </a:pPr>
            <a:r>
              <a:t/>
            </a:r>
            <a:endParaRPr b="0" i="0" sz="4000" u="none" cap="none" strike="noStrike">
              <a:solidFill>
                <a:schemeClr val="lt1"/>
              </a:solidFill>
              <a:latin typeface="Calibri"/>
              <a:ea typeface="Calibri"/>
              <a:cs typeface="Calibri"/>
              <a:sym typeface="Calibri"/>
            </a:endParaRPr>
          </a:p>
        </p:txBody>
      </p:sp>
      <p:sp>
        <p:nvSpPr>
          <p:cNvPr id="182" name="Google Shape;182;p24"/>
          <p:cNvSpPr/>
          <p:nvPr/>
        </p:nvSpPr>
        <p:spPr>
          <a:xfrm>
            <a:off x="0" y="6350388"/>
            <a:ext cx="121887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Blue + Red for a Bluer Tomorrow  |  www.sisterdistrictma.com</a:t>
            </a:r>
            <a:endParaRPr sz="1800">
              <a:solidFill>
                <a:schemeClr val="lt1"/>
              </a:solidFill>
              <a:latin typeface="Calibri"/>
              <a:ea typeface="Calibri"/>
              <a:cs typeface="Calibri"/>
              <a:sym typeface="Calibri"/>
            </a:endParaRPr>
          </a:p>
        </p:txBody>
      </p:sp>
      <p:pic>
        <p:nvPicPr>
          <p:cNvPr id="183" name="Google Shape;183;p24"/>
          <p:cNvPicPr preferRelativeResize="0"/>
          <p:nvPr/>
        </p:nvPicPr>
        <p:blipFill rotWithShape="1">
          <a:blip r:embed="rId3">
            <a:alphaModFix/>
          </a:blip>
          <a:srcRect b="44469" l="0" r="51212" t="0"/>
          <a:stretch/>
        </p:blipFill>
        <p:spPr>
          <a:xfrm>
            <a:off x="1042875" y="1853650"/>
            <a:ext cx="5793250" cy="1518976"/>
          </a:xfrm>
          <a:prstGeom prst="rect">
            <a:avLst/>
          </a:prstGeom>
          <a:noFill/>
          <a:ln>
            <a:noFill/>
          </a:ln>
        </p:spPr>
      </p:pic>
      <p:sp>
        <p:nvSpPr>
          <p:cNvPr id="184" name="Google Shape;184;p24"/>
          <p:cNvSpPr txBox="1"/>
          <p:nvPr>
            <p:ph type="title"/>
          </p:nvPr>
        </p:nvSpPr>
        <p:spPr>
          <a:xfrm>
            <a:off x="609441" y="274638"/>
            <a:ext cx="10969800" cy="1143000"/>
          </a:xfrm>
          <a:prstGeom prst="rect">
            <a:avLst/>
          </a:prstGeom>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US">
                <a:solidFill>
                  <a:srgbClr val="28A8E0"/>
                </a:solidFill>
                <a:latin typeface="Georgia"/>
                <a:ea typeface="Georgia"/>
                <a:cs typeface="Georgia"/>
                <a:sym typeface="Georgia"/>
              </a:rPr>
              <a:t>How To Gerrymander?</a:t>
            </a:r>
            <a:endParaRPr/>
          </a:p>
        </p:txBody>
      </p:sp>
      <p:pic>
        <p:nvPicPr>
          <p:cNvPr id="185" name="Google Shape;185;p24"/>
          <p:cNvPicPr preferRelativeResize="0"/>
          <p:nvPr/>
        </p:nvPicPr>
        <p:blipFill rotWithShape="1">
          <a:blip r:embed="rId3">
            <a:alphaModFix/>
          </a:blip>
          <a:srcRect b="0" l="0" r="35922" t="53776"/>
          <a:stretch/>
        </p:blipFill>
        <p:spPr>
          <a:xfrm>
            <a:off x="3970175" y="3956925"/>
            <a:ext cx="7609075" cy="1264400"/>
          </a:xfrm>
          <a:prstGeom prst="rect">
            <a:avLst/>
          </a:prstGeom>
          <a:noFill/>
          <a:ln>
            <a:noFill/>
          </a:ln>
        </p:spPr>
      </p:pic>
      <p:sp>
        <p:nvSpPr>
          <p:cNvPr id="186" name="Google Shape;186;p24"/>
          <p:cNvSpPr txBox="1"/>
          <p:nvPr/>
        </p:nvSpPr>
        <p:spPr>
          <a:xfrm>
            <a:off x="6885400" y="2170125"/>
            <a:ext cx="3581100" cy="945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Helvetica Neue Light"/>
                <a:ea typeface="Helvetica Neue Light"/>
                <a:cs typeface="Helvetica Neue Light"/>
                <a:sym typeface="Helvetica Neue Light"/>
              </a:rPr>
              <a:t>Concentrating as many of the opposing party’s supporters into as few districts as possible.</a:t>
            </a:r>
            <a:endParaRPr sz="1800">
              <a:solidFill>
                <a:schemeClr val="dk1"/>
              </a:solidFill>
              <a:latin typeface="Calibri"/>
              <a:ea typeface="Calibri"/>
              <a:cs typeface="Calibri"/>
              <a:sym typeface="Calibri"/>
            </a:endParaRPr>
          </a:p>
        </p:txBody>
      </p:sp>
      <p:sp>
        <p:nvSpPr>
          <p:cNvPr id="187" name="Google Shape;187;p24"/>
          <p:cNvSpPr txBox="1"/>
          <p:nvPr/>
        </p:nvSpPr>
        <p:spPr>
          <a:xfrm>
            <a:off x="1143425" y="4032750"/>
            <a:ext cx="3581100" cy="135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Helvetica Neue Light"/>
                <a:ea typeface="Helvetica Neue Light"/>
                <a:cs typeface="Helvetica Neue Light"/>
                <a:sym typeface="Helvetica Neue Light"/>
              </a:rPr>
              <a:t>Scattering the rest of the opposing party’s supporters into districts where they have no chance of winning.</a:t>
            </a:r>
            <a:endParaRPr sz="18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DB0000"/>
            </a:gs>
            <a:gs pos="100000">
              <a:srgbClr val="540303"/>
            </a:gs>
          </a:gsLst>
          <a:path path="circle">
            <a:fillToRect b="50%" l="50%" r="50%" t="50%"/>
          </a:path>
          <a:tileRect/>
        </a:gradFill>
      </p:bgPr>
    </p:bg>
    <p:spTree>
      <p:nvGrpSpPr>
        <p:cNvPr id="191" name="Shape 191"/>
        <p:cNvGrpSpPr/>
        <p:nvPr/>
      </p:nvGrpSpPr>
      <p:grpSpPr>
        <a:xfrm>
          <a:off x="0" y="0"/>
          <a:ext cx="0" cy="0"/>
          <a:chOff x="0" y="0"/>
          <a:chExt cx="0" cy="0"/>
        </a:xfrm>
      </p:grpSpPr>
      <p:sp>
        <p:nvSpPr>
          <p:cNvPr id="192" name="Google Shape;192;p25"/>
          <p:cNvSpPr txBox="1"/>
          <p:nvPr>
            <p:ph idx="1" type="body"/>
          </p:nvPr>
        </p:nvSpPr>
        <p:spPr>
          <a:xfrm>
            <a:off x="1528300" y="1600200"/>
            <a:ext cx="9470400" cy="4526100"/>
          </a:xfrm>
          <a:prstGeom prst="rect">
            <a:avLst/>
          </a:prstGeom>
          <a:noFill/>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t/>
            </a:r>
            <a:endParaRPr sz="1100">
              <a:solidFill>
                <a:schemeClr val="accent1"/>
              </a:solidFill>
              <a:latin typeface="Arial"/>
              <a:ea typeface="Arial"/>
              <a:cs typeface="Arial"/>
              <a:sym typeface="Arial"/>
            </a:endParaRPr>
          </a:p>
          <a:p>
            <a:pPr indent="0" lvl="0" marL="0" rtl="0" algn="l">
              <a:lnSpc>
                <a:spcPct val="115000"/>
              </a:lnSpc>
              <a:spcBef>
                <a:spcPts val="0"/>
              </a:spcBef>
              <a:spcAft>
                <a:spcPts val="0"/>
              </a:spcAft>
              <a:buNone/>
            </a:pPr>
            <a:r>
              <a:t/>
            </a:r>
            <a:endParaRPr sz="1100">
              <a:solidFill>
                <a:schemeClr val="accent1"/>
              </a:solidFill>
              <a:latin typeface="Arial"/>
              <a:ea typeface="Arial"/>
              <a:cs typeface="Arial"/>
              <a:sym typeface="Arial"/>
            </a:endParaRPr>
          </a:p>
          <a:p>
            <a:pPr indent="0" lvl="0" marL="0" rtl="0" algn="l">
              <a:lnSpc>
                <a:spcPct val="115000"/>
              </a:lnSpc>
              <a:spcBef>
                <a:spcPts val="0"/>
              </a:spcBef>
              <a:spcAft>
                <a:spcPts val="0"/>
              </a:spcAft>
              <a:buNone/>
            </a:pPr>
            <a:r>
              <a:rPr lang="en-US" sz="3600">
                <a:solidFill>
                  <a:srgbClr val="FFFFFF"/>
                </a:solidFill>
                <a:latin typeface="Georgia"/>
                <a:ea typeface="Georgia"/>
                <a:cs typeface="Georgia"/>
                <a:sym typeface="Georgia"/>
              </a:rPr>
              <a:t>Which state had a district known as “Goofy Kicking Donald Duck” until it was deemed unconstitutional in 2018?</a:t>
            </a:r>
            <a:endParaRPr>
              <a:solidFill>
                <a:srgbClr val="FFFFFF"/>
              </a:solidFill>
              <a:latin typeface="Georgia"/>
              <a:ea typeface="Georgia"/>
              <a:cs typeface="Georgia"/>
              <a:sym typeface="Georgia"/>
            </a:endParaRPr>
          </a:p>
        </p:txBody>
      </p:sp>
      <p:sp>
        <p:nvSpPr>
          <p:cNvPr id="193" name="Google Shape;193;p25"/>
          <p:cNvSpPr txBox="1"/>
          <p:nvPr/>
        </p:nvSpPr>
        <p:spPr>
          <a:xfrm>
            <a:off x="764500" y="457200"/>
            <a:ext cx="11063700" cy="956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US" sz="4400">
                <a:solidFill>
                  <a:srgbClr val="FFFFFF"/>
                </a:solidFill>
                <a:latin typeface="Proxima Nova Semibold"/>
                <a:ea typeface="Proxima Nova Semibold"/>
                <a:cs typeface="Proxima Nova Semibold"/>
                <a:sym typeface="Proxima Nova Semibold"/>
              </a:rPr>
              <a:t>Test Your Gerrymandering Knowledge</a:t>
            </a:r>
            <a:endParaRPr sz="4400">
              <a:solidFill>
                <a:srgbClr val="FFFFFF"/>
              </a:solidFill>
              <a:latin typeface="Proxima Nova Semibold"/>
              <a:ea typeface="Proxima Nova Semibold"/>
              <a:cs typeface="Proxima Nova Semibold"/>
              <a:sym typeface="Proxima Nova Semibold"/>
            </a:endParaRPr>
          </a:p>
        </p:txBody>
      </p:sp>
      <p:cxnSp>
        <p:nvCxnSpPr>
          <p:cNvPr id="194" name="Google Shape;194;p25"/>
          <p:cNvCxnSpPr/>
          <p:nvPr/>
        </p:nvCxnSpPr>
        <p:spPr>
          <a:xfrm>
            <a:off x="2964213" y="1423500"/>
            <a:ext cx="6260400" cy="14400"/>
          </a:xfrm>
          <a:prstGeom prst="straightConnector1">
            <a:avLst/>
          </a:prstGeom>
          <a:noFill/>
          <a:ln cap="flat" cmpd="sng" w="28575">
            <a:solidFill>
              <a:schemeClr val="dk2"/>
            </a:solidFill>
            <a:prstDash val="solid"/>
            <a:round/>
            <a:headEnd len="med" w="med" type="none"/>
            <a:tailEnd len="med" w="med"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26"/>
          <p:cNvSpPr txBox="1"/>
          <p:nvPr/>
        </p:nvSpPr>
        <p:spPr>
          <a:xfrm>
            <a:off x="993750" y="6023800"/>
            <a:ext cx="10201200" cy="50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latin typeface="Calibri"/>
                <a:ea typeface="Calibri"/>
                <a:cs typeface="Calibri"/>
                <a:sym typeface="Calibri"/>
              </a:rPr>
              <a:t>Sources:  New York Times: </a:t>
            </a:r>
            <a:r>
              <a:rPr lang="en-US" u="sng">
                <a:solidFill>
                  <a:schemeClr val="hlink"/>
                </a:solidFill>
                <a:latin typeface="Calibri"/>
                <a:ea typeface="Calibri"/>
                <a:cs typeface="Calibri"/>
                <a:sym typeface="Calibri"/>
                <a:hlinkClick r:id="rId3"/>
              </a:rPr>
              <a:t>https://www.nytimes.com/2018/01/26/us/pennsylvania-gerrymander-goofy-district.html</a:t>
            </a:r>
            <a:endParaRPr>
              <a:solidFill>
                <a:schemeClr val="dk1"/>
              </a:solidFill>
              <a:latin typeface="Calibri"/>
              <a:ea typeface="Calibri"/>
              <a:cs typeface="Calibri"/>
              <a:sym typeface="Calibri"/>
            </a:endParaRPr>
          </a:p>
          <a:p>
            <a:pPr indent="0" lvl="0" marL="0" rtl="0" algn="l">
              <a:spcBef>
                <a:spcPts val="0"/>
              </a:spcBef>
              <a:spcAft>
                <a:spcPts val="0"/>
              </a:spcAft>
              <a:buNone/>
            </a:pPr>
            <a:r>
              <a:rPr lang="en-US">
                <a:solidFill>
                  <a:schemeClr val="dk1"/>
                </a:solidFill>
                <a:latin typeface="Calibri"/>
                <a:ea typeface="Calibri"/>
                <a:cs typeface="Calibri"/>
                <a:sym typeface="Calibri"/>
              </a:rPr>
              <a:t>Pittsburgh Post-Gazette: PA Supreme Court Releases gerrymandering opinion: 2011 map violates ‘free and equal’ elections</a:t>
            </a:r>
            <a:endParaRPr>
              <a:solidFill>
                <a:schemeClr val="dk1"/>
              </a:solidFill>
              <a:latin typeface="Calibri"/>
              <a:ea typeface="Calibri"/>
              <a:cs typeface="Calibri"/>
              <a:sym typeface="Calibri"/>
            </a:endParaRPr>
          </a:p>
          <a:p>
            <a:pPr indent="0" lvl="0" marL="0" rtl="0" algn="l">
              <a:spcBef>
                <a:spcPts val="0"/>
              </a:spcBef>
              <a:spcAft>
                <a:spcPts val="0"/>
              </a:spcAft>
              <a:buNone/>
            </a:pPr>
            <a:r>
              <a:rPr lang="en-US">
                <a:solidFill>
                  <a:schemeClr val="dk1"/>
                </a:solidFill>
                <a:latin typeface="Calibri"/>
                <a:ea typeface="Calibri"/>
                <a:cs typeface="Calibri"/>
                <a:sym typeface="Calibri"/>
              </a:rPr>
              <a:t>The New Yorker: Drawing the Line: How redistricting turned America from blue to red  </a:t>
            </a:r>
            <a:endParaRPr>
              <a:solidFill>
                <a:schemeClr val="dk1"/>
              </a:solidFill>
              <a:latin typeface="Calibri"/>
              <a:ea typeface="Calibri"/>
              <a:cs typeface="Calibri"/>
              <a:sym typeface="Calibri"/>
            </a:endParaRPr>
          </a:p>
        </p:txBody>
      </p:sp>
      <p:pic>
        <p:nvPicPr>
          <p:cNvPr id="201" name="Google Shape;201;p26"/>
          <p:cNvPicPr preferRelativeResize="0"/>
          <p:nvPr/>
        </p:nvPicPr>
        <p:blipFill rotWithShape="1">
          <a:blip r:embed="rId4">
            <a:alphaModFix/>
          </a:blip>
          <a:srcRect b="42255" l="44050" r="35051" t="21958"/>
          <a:stretch/>
        </p:blipFill>
        <p:spPr>
          <a:xfrm>
            <a:off x="8733555" y="3919700"/>
            <a:ext cx="694250" cy="694250"/>
          </a:xfrm>
          <a:prstGeom prst="rect">
            <a:avLst/>
          </a:prstGeom>
          <a:noFill/>
          <a:ln>
            <a:noFill/>
          </a:ln>
        </p:spPr>
      </p:pic>
      <p:sp>
        <p:nvSpPr>
          <p:cNvPr id="202" name="Google Shape;202;p26"/>
          <p:cNvSpPr txBox="1"/>
          <p:nvPr>
            <p:ph type="title"/>
          </p:nvPr>
        </p:nvSpPr>
        <p:spPr>
          <a:xfrm>
            <a:off x="609441" y="274638"/>
            <a:ext cx="10969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rgbClr val="28A8E0"/>
                </a:solidFill>
                <a:latin typeface="Georgia"/>
                <a:ea typeface="Georgia"/>
                <a:cs typeface="Georgia"/>
                <a:sym typeface="Georgia"/>
              </a:rPr>
              <a:t>Case Study: Pennsylvania</a:t>
            </a:r>
            <a:endParaRPr/>
          </a:p>
        </p:txBody>
      </p:sp>
      <p:pic>
        <p:nvPicPr>
          <p:cNvPr id="203" name="Google Shape;203;p26"/>
          <p:cNvPicPr preferRelativeResize="0"/>
          <p:nvPr/>
        </p:nvPicPr>
        <p:blipFill>
          <a:blip r:embed="rId5">
            <a:alphaModFix/>
          </a:blip>
          <a:stretch>
            <a:fillRect/>
          </a:stretch>
        </p:blipFill>
        <p:spPr>
          <a:xfrm>
            <a:off x="7000150" y="1473425"/>
            <a:ext cx="3837304" cy="4380325"/>
          </a:xfrm>
          <a:prstGeom prst="rect">
            <a:avLst/>
          </a:prstGeom>
          <a:noFill/>
          <a:ln cap="flat" cmpd="sng" w="76200">
            <a:solidFill>
              <a:srgbClr val="666666"/>
            </a:solidFill>
            <a:prstDash val="solid"/>
            <a:round/>
            <a:headEnd len="sm" w="sm" type="none"/>
            <a:tailEnd len="sm" w="sm" type="none"/>
          </a:ln>
        </p:spPr>
      </p:pic>
      <p:sp>
        <p:nvSpPr>
          <p:cNvPr id="204" name="Google Shape;204;p26"/>
          <p:cNvSpPr txBox="1"/>
          <p:nvPr>
            <p:ph idx="1" type="body"/>
          </p:nvPr>
        </p:nvSpPr>
        <p:spPr>
          <a:xfrm>
            <a:off x="563200" y="1684175"/>
            <a:ext cx="5602800" cy="45180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2000">
                <a:latin typeface="Proxima Nova Semibold"/>
                <a:ea typeface="Proxima Nova Semibold"/>
                <a:cs typeface="Proxima Nova Semibold"/>
                <a:sym typeface="Proxima Nova Semibold"/>
              </a:rPr>
              <a:t>Pennsylvania’s 7th:   Goofy Kicking Donald</a:t>
            </a:r>
            <a:endParaRPr sz="2000">
              <a:latin typeface="Proxima Nova Semibold"/>
              <a:ea typeface="Proxima Nova Semibold"/>
              <a:cs typeface="Proxima Nova Semibold"/>
              <a:sym typeface="Proxima Nova Semibold"/>
            </a:endParaRPr>
          </a:p>
          <a:p>
            <a:pPr indent="0" lvl="0" marL="0" rtl="0" algn="l">
              <a:lnSpc>
                <a:spcPct val="115000"/>
              </a:lnSpc>
              <a:spcBef>
                <a:spcPts val="0"/>
              </a:spcBef>
              <a:spcAft>
                <a:spcPts val="0"/>
              </a:spcAft>
              <a:buNone/>
            </a:pPr>
            <a:r>
              <a:t/>
            </a:r>
            <a:endParaRPr sz="2000">
              <a:latin typeface="Proxima Nova"/>
              <a:ea typeface="Proxima Nova"/>
              <a:cs typeface="Proxima Nova"/>
              <a:sym typeface="Proxima Nova"/>
            </a:endParaRPr>
          </a:p>
          <a:p>
            <a:pPr indent="0" lvl="0" marL="0" rtl="0" algn="l">
              <a:lnSpc>
                <a:spcPct val="115000"/>
              </a:lnSpc>
              <a:spcBef>
                <a:spcPts val="0"/>
              </a:spcBef>
              <a:spcAft>
                <a:spcPts val="0"/>
              </a:spcAft>
              <a:buNone/>
            </a:pPr>
            <a:r>
              <a:rPr lang="en-US" sz="2000">
                <a:latin typeface="Proxima Nova"/>
                <a:ea typeface="Proxima Nova"/>
                <a:cs typeface="Proxima Nova"/>
                <a:sym typeface="Proxima Nova"/>
              </a:rPr>
              <a:t>2012 in Pennsylvania</a:t>
            </a:r>
            <a:endParaRPr sz="2000">
              <a:latin typeface="Proxima Nova"/>
              <a:ea typeface="Proxima Nova"/>
              <a:cs typeface="Proxima Nova"/>
              <a:sym typeface="Proxima Nova"/>
            </a:endParaRPr>
          </a:p>
          <a:p>
            <a:pPr indent="-355600" lvl="0" marL="457200" rtl="0" algn="l">
              <a:lnSpc>
                <a:spcPct val="115000"/>
              </a:lnSpc>
              <a:spcBef>
                <a:spcPts val="0"/>
              </a:spcBef>
              <a:spcAft>
                <a:spcPts val="0"/>
              </a:spcAft>
              <a:buSzPts val="2000"/>
              <a:buFont typeface="Proxima Nova"/>
              <a:buChar char="•"/>
            </a:pPr>
            <a:r>
              <a:rPr lang="en-US" sz="2000">
                <a:latin typeface="Proxima Nova"/>
                <a:ea typeface="Proxima Nova"/>
                <a:cs typeface="Proxima Nova"/>
                <a:sym typeface="Proxima Nova"/>
              </a:rPr>
              <a:t>President Obama won by ~300,000 votes</a:t>
            </a:r>
            <a:endParaRPr sz="2000">
              <a:latin typeface="Proxima Nova"/>
              <a:ea typeface="Proxima Nova"/>
              <a:cs typeface="Proxima Nova"/>
              <a:sym typeface="Proxima Nova"/>
            </a:endParaRPr>
          </a:p>
          <a:p>
            <a:pPr indent="-355600" lvl="0" marL="457200" rtl="0" algn="l">
              <a:lnSpc>
                <a:spcPct val="115000"/>
              </a:lnSpc>
              <a:spcBef>
                <a:spcPts val="0"/>
              </a:spcBef>
              <a:spcAft>
                <a:spcPts val="0"/>
              </a:spcAft>
              <a:buSzPts val="2000"/>
              <a:buFont typeface="Proxima Nova"/>
              <a:buChar char="•"/>
            </a:pPr>
            <a:r>
              <a:rPr lang="en-US" sz="2000">
                <a:latin typeface="Proxima Nova"/>
                <a:ea typeface="Proxima Nova"/>
                <a:cs typeface="Proxima Nova"/>
                <a:sym typeface="Proxima Nova"/>
              </a:rPr>
              <a:t>PA Congressional candidates outpolled GOP by 100,000 votes</a:t>
            </a:r>
            <a:endParaRPr sz="2000">
              <a:latin typeface="Proxima Nova"/>
              <a:ea typeface="Proxima Nova"/>
              <a:cs typeface="Proxima Nova"/>
              <a:sym typeface="Proxima Nova"/>
            </a:endParaRPr>
          </a:p>
          <a:p>
            <a:pPr indent="-355600" lvl="0" marL="457200" rtl="0" algn="l">
              <a:lnSpc>
                <a:spcPct val="115000"/>
              </a:lnSpc>
              <a:spcBef>
                <a:spcPts val="0"/>
              </a:spcBef>
              <a:spcAft>
                <a:spcPts val="0"/>
              </a:spcAft>
              <a:buSzPts val="2000"/>
              <a:buFont typeface="Proxima Nova"/>
              <a:buChar char="•"/>
            </a:pPr>
            <a:r>
              <a:rPr lang="en-US" sz="2000">
                <a:latin typeface="Proxima Nova"/>
                <a:ea typeface="Proxima Nova"/>
                <a:cs typeface="Proxima Nova"/>
                <a:sym typeface="Proxima Nova"/>
              </a:rPr>
              <a:t>Republicans won 13 of 18 seats in US House</a:t>
            </a:r>
            <a:endParaRPr sz="2000">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2000">
              <a:latin typeface="Proxima Nova"/>
              <a:ea typeface="Proxima Nova"/>
              <a:cs typeface="Proxima Nova"/>
              <a:sym typeface="Proxima Nova"/>
            </a:endParaRPr>
          </a:p>
          <a:p>
            <a:pPr indent="0" lvl="0" marL="0" rtl="0" algn="l">
              <a:lnSpc>
                <a:spcPct val="115000"/>
              </a:lnSpc>
              <a:spcBef>
                <a:spcPts val="0"/>
              </a:spcBef>
              <a:spcAft>
                <a:spcPts val="0"/>
              </a:spcAft>
              <a:buNone/>
            </a:pPr>
            <a:r>
              <a:rPr lang="en-US" sz="2000">
                <a:latin typeface="Proxima Nova"/>
                <a:ea typeface="Proxima Nova"/>
                <a:cs typeface="Proxima Nova"/>
                <a:sym typeface="Proxima Nova"/>
              </a:rPr>
              <a:t>State courts deemed map violated the state constitutional guarantee that “elections shall be free and equal.” </a:t>
            </a:r>
            <a:endParaRPr sz="2000">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2000">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2400">
              <a:solidFill>
                <a:srgbClr val="4A86E8"/>
              </a:solidFill>
              <a:latin typeface="Proxima Nova"/>
              <a:ea typeface="Proxima Nova"/>
              <a:cs typeface="Proxima Nova"/>
              <a:sym typeface="Proxima Nova"/>
            </a:endParaRPr>
          </a:p>
          <a:p>
            <a:pPr indent="0" lvl="0" marL="0" rtl="0" algn="l">
              <a:spcBef>
                <a:spcPts val="560"/>
              </a:spcBef>
              <a:spcAft>
                <a:spcPts val="0"/>
              </a:spcAft>
              <a:buNone/>
            </a:pPr>
            <a:r>
              <a:t/>
            </a:r>
            <a:endParaRPr sz="2400">
              <a:latin typeface="Proxima Nova"/>
              <a:ea typeface="Proxima Nova"/>
              <a:cs typeface="Proxima Nova"/>
              <a:sym typeface="Proxima Nov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sp>
        <p:nvSpPr>
          <p:cNvPr id="210" name="Google Shape;210;p27"/>
          <p:cNvSpPr/>
          <p:nvPr/>
        </p:nvSpPr>
        <p:spPr>
          <a:xfrm>
            <a:off x="5472400" y="2032800"/>
            <a:ext cx="6068700" cy="3422100"/>
          </a:xfrm>
          <a:prstGeom prst="rect">
            <a:avLst/>
          </a:prstGeom>
          <a:solidFill>
            <a:srgbClr val="28A8E0"/>
          </a:solidFill>
          <a:ln cap="flat" cmpd="sng" w="76200">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7"/>
          <p:cNvSpPr txBox="1"/>
          <p:nvPr>
            <p:ph idx="1" type="body"/>
          </p:nvPr>
        </p:nvSpPr>
        <p:spPr>
          <a:xfrm>
            <a:off x="542675" y="2176322"/>
            <a:ext cx="4554900" cy="36012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2000">
                <a:latin typeface="Proxima Nova"/>
                <a:ea typeface="Proxima Nova"/>
                <a:cs typeface="Proxima Nova"/>
                <a:sym typeface="Proxima Nova"/>
              </a:rPr>
              <a:t>Actual vote 2018</a:t>
            </a:r>
            <a:r>
              <a:rPr lang="en-US" sz="2000">
                <a:latin typeface="Proxima Nova"/>
                <a:ea typeface="Proxima Nova"/>
                <a:cs typeface="Proxima Nova"/>
                <a:sym typeface="Proxima Nova"/>
              </a:rPr>
              <a:t> ~ </a:t>
            </a:r>
            <a:r>
              <a:rPr lang="en-US" sz="2000">
                <a:solidFill>
                  <a:srgbClr val="CC0000"/>
                </a:solidFill>
                <a:latin typeface="Proxima Nova"/>
                <a:ea typeface="Proxima Nova"/>
                <a:cs typeface="Proxima Nova"/>
                <a:sym typeface="Proxima Nova"/>
              </a:rPr>
              <a:t>51</a:t>
            </a:r>
            <a:r>
              <a:rPr lang="en-US" sz="2000">
                <a:solidFill>
                  <a:srgbClr val="CC0000"/>
                </a:solidFill>
                <a:latin typeface="Proxima Nova"/>
                <a:ea typeface="Proxima Nova"/>
                <a:cs typeface="Proxima Nova"/>
                <a:sym typeface="Proxima Nova"/>
              </a:rPr>
              <a:t>%</a:t>
            </a:r>
            <a:r>
              <a:rPr lang="en-US" sz="2000">
                <a:latin typeface="Proxima Nova"/>
                <a:ea typeface="Proxima Nova"/>
                <a:cs typeface="Proxima Nova"/>
                <a:sym typeface="Proxima Nova"/>
              </a:rPr>
              <a:t> / </a:t>
            </a:r>
            <a:r>
              <a:rPr lang="en-US" sz="2000">
                <a:solidFill>
                  <a:srgbClr val="4A86E8"/>
                </a:solidFill>
                <a:latin typeface="Proxima Nova"/>
                <a:ea typeface="Proxima Nova"/>
                <a:cs typeface="Proxima Nova"/>
                <a:sym typeface="Proxima Nova"/>
              </a:rPr>
              <a:t>49</a:t>
            </a:r>
            <a:r>
              <a:rPr lang="en-US" sz="2000">
                <a:solidFill>
                  <a:srgbClr val="4A86E8"/>
                </a:solidFill>
                <a:latin typeface="Proxima Nova"/>
                <a:ea typeface="Proxima Nova"/>
                <a:cs typeface="Proxima Nova"/>
                <a:sym typeface="Proxima Nova"/>
              </a:rPr>
              <a:t>%</a:t>
            </a:r>
            <a:endParaRPr sz="2000">
              <a:solidFill>
                <a:srgbClr val="4A86E8"/>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lang="en-US" sz="2000">
                <a:latin typeface="Proxima Nova"/>
                <a:ea typeface="Proxima Nova"/>
                <a:cs typeface="Proxima Nova"/>
                <a:sym typeface="Proxima Nova"/>
              </a:rPr>
              <a:t>13</a:t>
            </a:r>
            <a:r>
              <a:rPr lang="en-US" sz="2000">
                <a:latin typeface="Proxima Nova"/>
                <a:ea typeface="Proxima Nova"/>
                <a:cs typeface="Proxima Nova"/>
                <a:sym typeface="Proxima Nova"/>
              </a:rPr>
              <a:t> Congressional seats</a:t>
            </a:r>
            <a:endParaRPr sz="2000">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US" sz="2000">
                <a:latin typeface="Proxima Nova"/>
                <a:ea typeface="Proxima Nova"/>
                <a:cs typeface="Proxima Nova"/>
                <a:sym typeface="Proxima Nova"/>
              </a:rPr>
              <a:t>Seats today: </a:t>
            </a:r>
            <a:r>
              <a:rPr lang="en-US" sz="2000">
                <a:solidFill>
                  <a:srgbClr val="CC0000"/>
                </a:solidFill>
                <a:latin typeface="Proxima Nova"/>
                <a:ea typeface="Proxima Nova"/>
                <a:cs typeface="Proxima Nova"/>
                <a:sym typeface="Proxima Nova"/>
              </a:rPr>
              <a:t>10</a:t>
            </a:r>
            <a:r>
              <a:rPr lang="en-US" sz="2000">
                <a:latin typeface="Proxima Nova"/>
                <a:ea typeface="Proxima Nova"/>
                <a:cs typeface="Proxima Nova"/>
                <a:sym typeface="Proxima Nova"/>
              </a:rPr>
              <a:t> / </a:t>
            </a:r>
            <a:r>
              <a:rPr lang="en-US" sz="2000">
                <a:solidFill>
                  <a:srgbClr val="4A86E8"/>
                </a:solidFill>
                <a:latin typeface="Proxima Nova"/>
                <a:ea typeface="Proxima Nova"/>
                <a:cs typeface="Proxima Nova"/>
                <a:sym typeface="Proxima Nova"/>
              </a:rPr>
              <a:t>3</a:t>
            </a:r>
            <a:endParaRPr sz="2000">
              <a:solidFill>
                <a:srgbClr val="FF0000"/>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lang="en-US" sz="2000">
                <a:latin typeface="Proxima Nova"/>
                <a:ea typeface="Proxima Nova"/>
                <a:cs typeface="Proxima Nova"/>
                <a:sym typeface="Proxima Nova"/>
              </a:rPr>
              <a:t>Seats with fairer maps</a:t>
            </a:r>
            <a:r>
              <a:rPr lang="en-US" sz="2000">
                <a:latin typeface="Proxima Nova"/>
                <a:ea typeface="Proxima Nova"/>
                <a:cs typeface="Proxima Nova"/>
                <a:sym typeface="Proxima Nova"/>
              </a:rPr>
              <a:t>: </a:t>
            </a:r>
            <a:r>
              <a:rPr lang="en-US" sz="2000">
                <a:solidFill>
                  <a:srgbClr val="CC0000"/>
                </a:solidFill>
                <a:latin typeface="Proxima Nova"/>
                <a:ea typeface="Proxima Nova"/>
                <a:cs typeface="Proxima Nova"/>
                <a:sym typeface="Proxima Nova"/>
              </a:rPr>
              <a:t>7</a:t>
            </a:r>
            <a:r>
              <a:rPr lang="en-US" sz="2000">
                <a:latin typeface="Proxima Nova"/>
                <a:ea typeface="Proxima Nova"/>
                <a:cs typeface="Proxima Nova"/>
                <a:sym typeface="Proxima Nova"/>
              </a:rPr>
              <a:t> / </a:t>
            </a:r>
            <a:r>
              <a:rPr lang="en-US" sz="2000">
                <a:solidFill>
                  <a:srgbClr val="4A86E8"/>
                </a:solidFill>
                <a:latin typeface="Proxima Nova"/>
                <a:ea typeface="Proxima Nova"/>
                <a:cs typeface="Proxima Nova"/>
                <a:sym typeface="Proxima Nova"/>
              </a:rPr>
              <a:t>6</a:t>
            </a:r>
            <a:endParaRPr sz="2000">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2000">
              <a:latin typeface="Proxima Nova"/>
              <a:ea typeface="Proxima Nova"/>
              <a:cs typeface="Proxima Nova"/>
              <a:sym typeface="Proxima Nova"/>
            </a:endParaRPr>
          </a:p>
          <a:p>
            <a:pPr indent="0" lvl="0" marL="0" rtl="0" algn="l">
              <a:lnSpc>
                <a:spcPct val="115000"/>
              </a:lnSpc>
              <a:spcBef>
                <a:spcPts val="0"/>
              </a:spcBef>
              <a:spcAft>
                <a:spcPts val="0"/>
              </a:spcAft>
              <a:buNone/>
            </a:pPr>
            <a:r>
              <a:rPr lang="en-US" sz="2000">
                <a:latin typeface="Proxima Nova"/>
                <a:ea typeface="Proxima Nova"/>
                <a:cs typeface="Proxima Nova"/>
                <a:sym typeface="Proxima Nova"/>
              </a:rPr>
              <a:t>State Senate: </a:t>
            </a:r>
            <a:r>
              <a:rPr lang="en-US" sz="2000">
                <a:solidFill>
                  <a:srgbClr val="CC0000"/>
                </a:solidFill>
                <a:latin typeface="Proxima Nova"/>
                <a:ea typeface="Proxima Nova"/>
                <a:cs typeface="Proxima Nova"/>
                <a:sym typeface="Proxima Nova"/>
              </a:rPr>
              <a:t>29</a:t>
            </a:r>
            <a:r>
              <a:rPr lang="en-US" sz="2000">
                <a:latin typeface="Proxima Nova"/>
                <a:ea typeface="Proxima Nova"/>
                <a:cs typeface="Proxima Nova"/>
                <a:sym typeface="Proxima Nova"/>
              </a:rPr>
              <a:t> / </a:t>
            </a:r>
            <a:r>
              <a:rPr lang="en-US" sz="2000">
                <a:solidFill>
                  <a:srgbClr val="4A86E8"/>
                </a:solidFill>
                <a:latin typeface="Proxima Nova"/>
                <a:ea typeface="Proxima Nova"/>
                <a:cs typeface="Proxima Nova"/>
                <a:sym typeface="Proxima Nova"/>
              </a:rPr>
              <a:t>21</a:t>
            </a:r>
            <a:endParaRPr sz="2000">
              <a:solidFill>
                <a:srgbClr val="4A86E8"/>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lang="en-US" sz="2000">
                <a:latin typeface="Proxima Nova"/>
                <a:ea typeface="Proxima Nova"/>
                <a:cs typeface="Proxima Nova"/>
                <a:sym typeface="Proxima Nova"/>
              </a:rPr>
              <a:t>State House</a:t>
            </a:r>
            <a:r>
              <a:rPr lang="en-US" sz="2000">
                <a:solidFill>
                  <a:srgbClr val="4A86E8"/>
                </a:solidFill>
                <a:latin typeface="Proxima Nova"/>
                <a:ea typeface="Proxima Nova"/>
                <a:cs typeface="Proxima Nova"/>
                <a:sym typeface="Proxima Nova"/>
              </a:rPr>
              <a:t>: </a:t>
            </a:r>
            <a:r>
              <a:rPr lang="en-US" sz="2000">
                <a:solidFill>
                  <a:srgbClr val="CC0000"/>
                </a:solidFill>
                <a:latin typeface="Proxima Nova"/>
                <a:ea typeface="Proxima Nova"/>
                <a:cs typeface="Proxima Nova"/>
                <a:sym typeface="Proxima Nova"/>
              </a:rPr>
              <a:t>66</a:t>
            </a:r>
            <a:r>
              <a:rPr lang="en-US" sz="2000">
                <a:latin typeface="Proxima Nova"/>
                <a:ea typeface="Proxima Nova"/>
                <a:cs typeface="Proxima Nova"/>
                <a:sym typeface="Proxima Nova"/>
              </a:rPr>
              <a:t> / </a:t>
            </a:r>
            <a:r>
              <a:rPr lang="en-US" sz="2000">
                <a:solidFill>
                  <a:srgbClr val="4A86E8"/>
                </a:solidFill>
                <a:latin typeface="Proxima Nova"/>
                <a:ea typeface="Proxima Nova"/>
                <a:cs typeface="Proxima Nova"/>
                <a:sym typeface="Proxima Nova"/>
              </a:rPr>
              <a:t>54</a:t>
            </a:r>
            <a:endParaRPr sz="2000">
              <a:solidFill>
                <a:srgbClr val="4A86E8"/>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2000">
              <a:solidFill>
                <a:srgbClr val="4A86E8"/>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lang="en-US" sz="2000">
                <a:solidFill>
                  <a:srgbClr val="4A86E8"/>
                </a:solidFill>
                <a:latin typeface="Proxima Nova"/>
                <a:ea typeface="Proxima Nova"/>
                <a:cs typeface="Proxima Nova"/>
                <a:sym typeface="Proxima Nova"/>
              </a:rPr>
              <a:t> </a:t>
            </a:r>
            <a:endParaRPr sz="2000">
              <a:solidFill>
                <a:srgbClr val="4A86E8"/>
              </a:solidFill>
              <a:latin typeface="Proxima Nova"/>
              <a:ea typeface="Proxima Nova"/>
              <a:cs typeface="Proxima Nova"/>
              <a:sym typeface="Proxima Nova"/>
            </a:endParaRPr>
          </a:p>
          <a:p>
            <a:pPr indent="0" lvl="0" marL="0" rtl="0" algn="l">
              <a:spcBef>
                <a:spcPts val="560"/>
              </a:spcBef>
              <a:spcAft>
                <a:spcPts val="0"/>
              </a:spcAft>
              <a:buNone/>
            </a:pPr>
            <a:r>
              <a:t/>
            </a:r>
            <a:endParaRPr sz="2400">
              <a:latin typeface="Proxima Nova"/>
              <a:ea typeface="Proxima Nova"/>
              <a:cs typeface="Proxima Nova"/>
              <a:sym typeface="Proxima Nova"/>
            </a:endParaRPr>
          </a:p>
        </p:txBody>
      </p:sp>
      <p:sp>
        <p:nvSpPr>
          <p:cNvPr id="212" name="Google Shape;212;p27"/>
          <p:cNvSpPr txBox="1"/>
          <p:nvPr/>
        </p:nvSpPr>
        <p:spPr>
          <a:xfrm>
            <a:off x="255675" y="5726175"/>
            <a:ext cx="11194800" cy="694200"/>
          </a:xfrm>
          <a:prstGeom prst="rect">
            <a:avLst/>
          </a:prstGeom>
          <a:noFill/>
          <a:ln>
            <a:noFill/>
          </a:ln>
        </p:spPr>
        <p:txBody>
          <a:bodyPr anchorCtr="0" anchor="t" bIns="91425" lIns="91425" spcFirstLastPara="1" rIns="91425" wrap="square" tIns="91425">
            <a:noAutofit/>
          </a:bodyPr>
          <a:lstStyle/>
          <a:p>
            <a:pPr indent="0" lvl="0" marL="0" rtl="0" algn="l">
              <a:spcBef>
                <a:spcPts val="560"/>
              </a:spcBef>
              <a:spcAft>
                <a:spcPts val="0"/>
              </a:spcAft>
              <a:buNone/>
            </a:pPr>
            <a:r>
              <a:rPr lang="en-US">
                <a:solidFill>
                  <a:schemeClr val="dk1"/>
                </a:solidFill>
                <a:latin typeface="Calibri"/>
                <a:ea typeface="Calibri"/>
                <a:cs typeface="Calibri"/>
                <a:sym typeface="Calibri"/>
              </a:rPr>
              <a:t>Source: </a:t>
            </a:r>
            <a:r>
              <a:rPr lang="en-US">
                <a:solidFill>
                  <a:schemeClr val="dk1"/>
                </a:solidFill>
                <a:latin typeface="Calibri"/>
                <a:ea typeface="Calibri"/>
                <a:cs typeface="Calibri"/>
                <a:sym typeface="Calibri"/>
              </a:rPr>
              <a:t>Washington Post: https://www.washingtonpost.com/business/2018/11/13/least-three-states-republicans-lost-popular-vote-won-house/</a:t>
            </a:r>
            <a:endParaRPr>
              <a:solidFill>
                <a:schemeClr val="dk1"/>
              </a:solidFill>
              <a:latin typeface="Calibri"/>
              <a:ea typeface="Calibri"/>
              <a:cs typeface="Calibri"/>
              <a:sym typeface="Calibri"/>
            </a:endParaRPr>
          </a:p>
          <a:p>
            <a:pPr indent="0" lvl="0" marL="0" rtl="0" algn="l">
              <a:spcBef>
                <a:spcPts val="560"/>
              </a:spcBef>
              <a:spcAft>
                <a:spcPts val="0"/>
              </a:spcAft>
              <a:buNone/>
            </a:pPr>
            <a:r>
              <a:rPr lang="en-US">
                <a:solidFill>
                  <a:schemeClr val="dk1"/>
                </a:solidFill>
                <a:latin typeface="Calibri"/>
                <a:ea typeface="Calibri"/>
                <a:cs typeface="Calibri"/>
                <a:sym typeface="Calibri"/>
              </a:rPr>
              <a:t>The Daily Tar Heel - Democrats win majority of statewide votes, but a minority of seats </a:t>
            </a:r>
            <a:r>
              <a:rPr lang="en-US" u="sng">
                <a:solidFill>
                  <a:schemeClr val="hlink"/>
                </a:solidFill>
                <a:latin typeface="Calibri"/>
                <a:ea typeface="Calibri"/>
                <a:cs typeface="Calibri"/>
                <a:sym typeface="Calibri"/>
                <a:hlinkClick r:id="rId3"/>
              </a:rPr>
              <a:t>https://www.dailytarheel.com/article/2018/11/gerrymandering-election-nc-1118</a:t>
            </a:r>
            <a:endParaRPr>
              <a:solidFill>
                <a:schemeClr val="dk1"/>
              </a:solidFill>
              <a:latin typeface="Calibri"/>
              <a:ea typeface="Calibri"/>
              <a:cs typeface="Calibri"/>
              <a:sym typeface="Calibri"/>
            </a:endParaRPr>
          </a:p>
          <a:p>
            <a:pPr indent="0" lvl="0" marL="0" rtl="0" algn="l">
              <a:spcBef>
                <a:spcPts val="560"/>
              </a:spcBef>
              <a:spcAft>
                <a:spcPts val="0"/>
              </a:spcAft>
              <a:buNone/>
            </a:pPr>
            <a:r>
              <a:t/>
            </a:r>
            <a:endParaRPr>
              <a:solidFill>
                <a:schemeClr val="dk1"/>
              </a:solidFill>
              <a:latin typeface="Calibri"/>
              <a:ea typeface="Calibri"/>
              <a:cs typeface="Calibri"/>
              <a:sym typeface="Calibri"/>
            </a:endParaRPr>
          </a:p>
        </p:txBody>
      </p:sp>
      <p:pic>
        <p:nvPicPr>
          <p:cNvPr id="213" name="Google Shape;213;p27"/>
          <p:cNvPicPr preferRelativeResize="0"/>
          <p:nvPr/>
        </p:nvPicPr>
        <p:blipFill rotWithShape="1">
          <a:blip r:embed="rId4">
            <a:alphaModFix/>
          </a:blip>
          <a:srcRect b="42255" l="44050" r="35051" t="21958"/>
          <a:stretch/>
        </p:blipFill>
        <p:spPr>
          <a:xfrm>
            <a:off x="8733555" y="3919700"/>
            <a:ext cx="694250" cy="694250"/>
          </a:xfrm>
          <a:prstGeom prst="rect">
            <a:avLst/>
          </a:prstGeom>
          <a:noFill/>
          <a:ln>
            <a:noFill/>
          </a:ln>
        </p:spPr>
      </p:pic>
      <p:sp>
        <p:nvSpPr>
          <p:cNvPr id="214" name="Google Shape;214;p27"/>
          <p:cNvSpPr txBox="1"/>
          <p:nvPr>
            <p:ph type="title"/>
          </p:nvPr>
        </p:nvSpPr>
        <p:spPr>
          <a:xfrm>
            <a:off x="419100" y="424328"/>
            <a:ext cx="11353800" cy="1325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28A8E0"/>
              </a:buClr>
              <a:buSzPts val="4400"/>
              <a:buFont typeface="Georgia"/>
              <a:buNone/>
            </a:pPr>
            <a:r>
              <a:rPr lang="en-US">
                <a:solidFill>
                  <a:srgbClr val="28A8E0"/>
                </a:solidFill>
                <a:latin typeface="Georgia"/>
                <a:ea typeface="Georgia"/>
                <a:cs typeface="Georgia"/>
                <a:sym typeface="Georgia"/>
              </a:rPr>
              <a:t>Case Study:  North Carolina</a:t>
            </a:r>
            <a:endParaRPr b="0" i="0" sz="4400" u="none" cap="none" strike="noStrike">
              <a:solidFill>
                <a:srgbClr val="28A8E0"/>
              </a:solidFill>
              <a:latin typeface="Georgia"/>
              <a:ea typeface="Georgia"/>
              <a:cs typeface="Georgia"/>
              <a:sym typeface="Georgia"/>
            </a:endParaRPr>
          </a:p>
          <a:p>
            <a:pPr indent="0" lvl="0" marL="0" marR="0" rtl="0" algn="l">
              <a:spcBef>
                <a:spcPts val="0"/>
              </a:spcBef>
              <a:spcAft>
                <a:spcPts val="0"/>
              </a:spcAft>
              <a:buClr>
                <a:srgbClr val="28A8E0"/>
              </a:buClr>
              <a:buSzPts val="4400"/>
              <a:buFont typeface="Georgia"/>
              <a:buNone/>
            </a:pPr>
            <a:r>
              <a:t/>
            </a:r>
            <a:endParaRPr sz="1000">
              <a:solidFill>
                <a:srgbClr val="28A8E0"/>
              </a:solidFill>
              <a:latin typeface="Georgia"/>
              <a:ea typeface="Georgia"/>
              <a:cs typeface="Georgia"/>
              <a:sym typeface="Georgia"/>
            </a:endParaRPr>
          </a:p>
          <a:p>
            <a:pPr indent="0" lvl="0" marL="0" marR="0" rtl="0" algn="ctr">
              <a:spcBef>
                <a:spcPts val="0"/>
              </a:spcBef>
              <a:spcAft>
                <a:spcPts val="0"/>
              </a:spcAft>
              <a:buClr>
                <a:srgbClr val="28A8E0"/>
              </a:buClr>
              <a:buSzPts val="4400"/>
              <a:buFont typeface="Georgia"/>
              <a:buNone/>
            </a:pPr>
            <a:r>
              <a:rPr lang="en-US" sz="3000">
                <a:solidFill>
                  <a:srgbClr val="434343"/>
                </a:solidFill>
                <a:latin typeface="Georgia"/>
                <a:ea typeface="Georgia"/>
                <a:cs typeface="Georgia"/>
                <a:sym typeface="Georgia"/>
              </a:rPr>
              <a:t>Partisan gerrymandering replaces racial gerrymandering</a:t>
            </a:r>
            <a:endParaRPr b="1" sz="3000">
              <a:solidFill>
                <a:srgbClr val="434343"/>
              </a:solidFill>
              <a:highlight>
                <a:srgbClr val="8E7CC3"/>
              </a:highlight>
            </a:endParaRPr>
          </a:p>
        </p:txBody>
      </p:sp>
      <p:sp>
        <p:nvSpPr>
          <p:cNvPr id="215" name="Google Shape;215;p27"/>
          <p:cNvSpPr txBox="1"/>
          <p:nvPr>
            <p:ph idx="1" type="body"/>
          </p:nvPr>
        </p:nvSpPr>
        <p:spPr>
          <a:xfrm>
            <a:off x="5713425" y="2289075"/>
            <a:ext cx="5755800" cy="3165900"/>
          </a:xfrm>
          <a:prstGeom prst="rect">
            <a:avLst/>
          </a:prstGeom>
          <a:solidFill>
            <a:srgbClr val="28A8E0"/>
          </a:solid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2400">
                <a:solidFill>
                  <a:srgbClr val="FFFFFF"/>
                </a:solidFill>
                <a:latin typeface="Georgia"/>
                <a:ea typeface="Georgia"/>
                <a:cs typeface="Georgia"/>
                <a:sym typeface="Georgia"/>
              </a:rPr>
              <a:t>"I propose that we draw the maps to give a partisan advantage to 10 Republicans and 3 Democrats, because I do not believe it’s possible to draw a map with 11 Republicans and 2 Democrats” </a:t>
            </a:r>
            <a:endParaRPr sz="2400">
              <a:solidFill>
                <a:srgbClr val="FFFFFF"/>
              </a:solidFill>
              <a:latin typeface="Georgia"/>
              <a:ea typeface="Georgia"/>
              <a:cs typeface="Georgia"/>
              <a:sym typeface="Georgia"/>
            </a:endParaRPr>
          </a:p>
          <a:p>
            <a:pPr indent="0" lvl="0" marL="0" rtl="0" algn="l">
              <a:lnSpc>
                <a:spcPct val="115000"/>
              </a:lnSpc>
              <a:spcBef>
                <a:spcPts val="0"/>
              </a:spcBef>
              <a:spcAft>
                <a:spcPts val="0"/>
              </a:spcAft>
              <a:buNone/>
            </a:pPr>
            <a:r>
              <a:t/>
            </a:r>
            <a:endParaRPr b="1" sz="2400">
              <a:solidFill>
                <a:srgbClr val="FFFFFF"/>
              </a:solidFill>
              <a:latin typeface="Georgia"/>
              <a:ea typeface="Georgia"/>
              <a:cs typeface="Georgia"/>
              <a:sym typeface="Georgia"/>
            </a:endParaRPr>
          </a:p>
          <a:p>
            <a:pPr indent="0" lvl="0" marL="0" rtl="0" algn="r">
              <a:lnSpc>
                <a:spcPct val="115000"/>
              </a:lnSpc>
              <a:spcBef>
                <a:spcPts val="0"/>
              </a:spcBef>
              <a:spcAft>
                <a:spcPts val="0"/>
              </a:spcAft>
              <a:buNone/>
            </a:pPr>
            <a:r>
              <a:rPr lang="en-US" sz="2400">
                <a:solidFill>
                  <a:srgbClr val="FFFFFF"/>
                </a:solidFill>
                <a:latin typeface="Georgia"/>
                <a:ea typeface="Georgia"/>
                <a:cs typeface="Georgia"/>
                <a:sym typeface="Georgia"/>
              </a:rPr>
              <a:t>NC Rep. David Lewis, 2016</a:t>
            </a:r>
            <a:endParaRPr sz="2400">
              <a:solidFill>
                <a:srgbClr val="FFFFFF"/>
              </a:solidFill>
              <a:latin typeface="Georgia"/>
              <a:ea typeface="Georgia"/>
              <a:cs typeface="Georgia"/>
              <a:sym typeface="Georgia"/>
            </a:endParaRPr>
          </a:p>
          <a:p>
            <a:pPr indent="0" lvl="0" marL="0" rtl="0" algn="l">
              <a:spcBef>
                <a:spcPts val="560"/>
              </a:spcBef>
              <a:spcAft>
                <a:spcPts val="0"/>
              </a:spcAft>
              <a:buNone/>
            </a:pPr>
            <a:r>
              <a:t/>
            </a:r>
            <a:endParaRPr sz="2400">
              <a:solidFill>
                <a:srgbClr val="FFFFF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 name="Shape 220"/>
        <p:cNvGrpSpPr/>
        <p:nvPr/>
      </p:nvGrpSpPr>
      <p:grpSpPr>
        <a:xfrm>
          <a:off x="0" y="0"/>
          <a:ext cx="0" cy="0"/>
          <a:chOff x="0" y="0"/>
          <a:chExt cx="0" cy="0"/>
        </a:xfrm>
      </p:grpSpPr>
      <p:sp>
        <p:nvSpPr>
          <p:cNvPr id="221" name="Google Shape;221;p28"/>
          <p:cNvSpPr txBox="1"/>
          <p:nvPr>
            <p:ph idx="1" type="body"/>
          </p:nvPr>
        </p:nvSpPr>
        <p:spPr>
          <a:xfrm>
            <a:off x="457800" y="1545138"/>
            <a:ext cx="4554900" cy="45180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2000">
                <a:latin typeface="Proxima Nova"/>
                <a:ea typeface="Proxima Nova"/>
                <a:cs typeface="Proxima Nova"/>
                <a:sym typeface="Proxima Nova"/>
              </a:rPr>
              <a:t>Actual vote 2018: </a:t>
            </a:r>
            <a:r>
              <a:rPr lang="en-US" sz="2000">
                <a:solidFill>
                  <a:srgbClr val="CC0000"/>
                </a:solidFill>
                <a:latin typeface="Proxima Nova"/>
                <a:ea typeface="Proxima Nova"/>
                <a:cs typeface="Proxima Nova"/>
                <a:sym typeface="Proxima Nova"/>
              </a:rPr>
              <a:t>53%</a:t>
            </a:r>
            <a:r>
              <a:rPr lang="en-US" sz="2000">
                <a:latin typeface="Proxima Nova"/>
                <a:ea typeface="Proxima Nova"/>
                <a:cs typeface="Proxima Nova"/>
                <a:sym typeface="Proxima Nova"/>
              </a:rPr>
              <a:t> / </a:t>
            </a:r>
            <a:r>
              <a:rPr lang="en-US" sz="2000">
                <a:solidFill>
                  <a:srgbClr val="4A86E8"/>
                </a:solidFill>
                <a:latin typeface="Proxima Nova"/>
                <a:ea typeface="Proxima Nova"/>
                <a:cs typeface="Proxima Nova"/>
                <a:sym typeface="Proxima Nova"/>
              </a:rPr>
              <a:t>47%</a:t>
            </a:r>
            <a:endParaRPr sz="2000">
              <a:solidFill>
                <a:srgbClr val="4A86E8"/>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lang="en-US" sz="2000">
                <a:latin typeface="Proxima Nova"/>
                <a:ea typeface="Proxima Nova"/>
                <a:cs typeface="Proxima Nova"/>
                <a:sym typeface="Proxima Nova"/>
              </a:rPr>
              <a:t>36 Congressional seats</a:t>
            </a:r>
            <a:endParaRPr sz="2000">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US" sz="2000">
                <a:latin typeface="Proxima Nova"/>
                <a:ea typeface="Proxima Nova"/>
                <a:cs typeface="Proxima Nova"/>
                <a:sym typeface="Proxima Nova"/>
              </a:rPr>
              <a:t>Seats today: </a:t>
            </a:r>
            <a:r>
              <a:rPr lang="en-US" sz="2000">
                <a:solidFill>
                  <a:srgbClr val="CC0000"/>
                </a:solidFill>
                <a:latin typeface="Proxima Nova"/>
                <a:ea typeface="Proxima Nova"/>
                <a:cs typeface="Proxima Nova"/>
                <a:sym typeface="Proxima Nova"/>
              </a:rPr>
              <a:t>23</a:t>
            </a:r>
            <a:r>
              <a:rPr lang="en-US" sz="2000">
                <a:latin typeface="Proxima Nova"/>
                <a:ea typeface="Proxima Nova"/>
                <a:cs typeface="Proxima Nova"/>
                <a:sym typeface="Proxima Nova"/>
              </a:rPr>
              <a:t> / </a:t>
            </a:r>
            <a:r>
              <a:rPr lang="en-US" sz="2000">
                <a:solidFill>
                  <a:srgbClr val="4A86E8"/>
                </a:solidFill>
                <a:latin typeface="Proxima Nova"/>
                <a:ea typeface="Proxima Nova"/>
                <a:cs typeface="Proxima Nova"/>
                <a:sym typeface="Proxima Nova"/>
              </a:rPr>
              <a:t>13</a:t>
            </a:r>
            <a:endParaRPr sz="2000">
              <a:solidFill>
                <a:srgbClr val="FF0000"/>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lang="en-US" sz="2000">
                <a:latin typeface="Proxima Nova"/>
                <a:ea typeface="Proxima Nova"/>
                <a:cs typeface="Proxima Nova"/>
                <a:sym typeface="Proxima Nova"/>
              </a:rPr>
              <a:t>Seats with fairer maps: </a:t>
            </a:r>
            <a:r>
              <a:rPr lang="en-US" sz="2000">
                <a:solidFill>
                  <a:srgbClr val="CC0000"/>
                </a:solidFill>
                <a:latin typeface="Proxima Nova"/>
                <a:ea typeface="Proxima Nova"/>
                <a:cs typeface="Proxima Nova"/>
                <a:sym typeface="Proxima Nova"/>
              </a:rPr>
              <a:t>19</a:t>
            </a:r>
            <a:r>
              <a:rPr lang="en-US" sz="2000">
                <a:latin typeface="Proxima Nova"/>
                <a:ea typeface="Proxima Nova"/>
                <a:cs typeface="Proxima Nova"/>
                <a:sym typeface="Proxima Nova"/>
              </a:rPr>
              <a:t> / </a:t>
            </a:r>
            <a:r>
              <a:rPr lang="en-US" sz="2000">
                <a:solidFill>
                  <a:srgbClr val="4A86E8"/>
                </a:solidFill>
                <a:latin typeface="Proxima Nova"/>
                <a:ea typeface="Proxima Nova"/>
                <a:cs typeface="Proxima Nova"/>
                <a:sym typeface="Proxima Nova"/>
              </a:rPr>
              <a:t>17</a:t>
            </a:r>
            <a:endParaRPr sz="2000">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2400">
              <a:solidFill>
                <a:srgbClr val="4A86E8"/>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b="1" lang="en-US" sz="2000">
                <a:latin typeface="Proxima Nova"/>
                <a:ea typeface="Proxima Nova"/>
                <a:cs typeface="Proxima Nova"/>
                <a:sym typeface="Proxima Nova"/>
              </a:rPr>
              <a:t>Austin TX / Travis County</a:t>
            </a:r>
            <a:r>
              <a:rPr lang="en-US" sz="2000">
                <a:latin typeface="Proxima Nova"/>
                <a:ea typeface="Proxima Nova"/>
                <a:cs typeface="Proxima Nova"/>
                <a:sym typeface="Proxima Nova"/>
              </a:rPr>
              <a:t> </a:t>
            </a:r>
            <a:endParaRPr sz="2000">
              <a:latin typeface="Proxima Nova"/>
              <a:ea typeface="Proxima Nova"/>
              <a:cs typeface="Proxima Nova"/>
              <a:sym typeface="Proxima Nova"/>
            </a:endParaRPr>
          </a:p>
          <a:p>
            <a:pPr indent="0" lvl="0" marL="0" rtl="0" algn="l">
              <a:lnSpc>
                <a:spcPct val="115000"/>
              </a:lnSpc>
              <a:spcBef>
                <a:spcPts val="0"/>
              </a:spcBef>
              <a:spcAft>
                <a:spcPts val="0"/>
              </a:spcAft>
              <a:buNone/>
            </a:pPr>
            <a:r>
              <a:rPr lang="en-US" sz="2000">
                <a:latin typeface="Proxima Nova"/>
                <a:ea typeface="Proxima Nova"/>
                <a:cs typeface="Proxima Nova"/>
                <a:sym typeface="Proxima Nova"/>
              </a:rPr>
              <a:t>(right, black outline)</a:t>
            </a:r>
            <a:endParaRPr sz="2000">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US" sz="2000">
                <a:latin typeface="Proxima Nova"/>
                <a:ea typeface="Proxima Nova"/>
                <a:cs typeface="Proxima Nova"/>
                <a:sym typeface="Proxima Nova"/>
              </a:rPr>
              <a:t>Cracked into 5 different districts </a:t>
            </a:r>
            <a:r>
              <a:rPr lang="en-US" sz="2000">
                <a:solidFill>
                  <a:srgbClr val="CC0000"/>
                </a:solidFill>
                <a:latin typeface="Proxima Nova"/>
                <a:ea typeface="Proxima Nova"/>
                <a:cs typeface="Proxima Nova"/>
                <a:sym typeface="Proxima Nova"/>
              </a:rPr>
              <a:t>4</a:t>
            </a:r>
            <a:r>
              <a:rPr lang="en-US" sz="2000">
                <a:latin typeface="Proxima Nova"/>
                <a:ea typeface="Proxima Nova"/>
                <a:cs typeface="Proxima Nova"/>
                <a:sym typeface="Proxima Nova"/>
              </a:rPr>
              <a:t> / </a:t>
            </a:r>
            <a:r>
              <a:rPr lang="en-US" sz="2000">
                <a:solidFill>
                  <a:srgbClr val="4A86E8"/>
                </a:solidFill>
                <a:latin typeface="Proxima Nova"/>
                <a:ea typeface="Proxima Nova"/>
                <a:cs typeface="Proxima Nova"/>
                <a:sym typeface="Proxima Nova"/>
              </a:rPr>
              <a:t>1</a:t>
            </a:r>
            <a:endParaRPr sz="2000">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2400">
              <a:solidFill>
                <a:srgbClr val="4A86E8"/>
              </a:solidFill>
              <a:latin typeface="Proxima Nova"/>
              <a:ea typeface="Proxima Nova"/>
              <a:cs typeface="Proxima Nova"/>
              <a:sym typeface="Proxima Nova"/>
            </a:endParaRPr>
          </a:p>
          <a:p>
            <a:pPr indent="0" lvl="0" marL="457200" rtl="0" algn="l">
              <a:spcBef>
                <a:spcPts val="560"/>
              </a:spcBef>
              <a:spcAft>
                <a:spcPts val="0"/>
              </a:spcAft>
              <a:buNone/>
            </a:pPr>
            <a:r>
              <a:t/>
            </a:r>
            <a:endParaRPr sz="2400">
              <a:latin typeface="Proxima Nova"/>
              <a:ea typeface="Proxima Nova"/>
              <a:cs typeface="Proxima Nova"/>
              <a:sym typeface="Proxima Nova"/>
            </a:endParaRPr>
          </a:p>
        </p:txBody>
      </p:sp>
      <p:sp>
        <p:nvSpPr>
          <p:cNvPr id="222" name="Google Shape;222;p28"/>
          <p:cNvSpPr txBox="1"/>
          <p:nvPr/>
        </p:nvSpPr>
        <p:spPr>
          <a:xfrm>
            <a:off x="255675" y="6030975"/>
            <a:ext cx="11194800" cy="694200"/>
          </a:xfrm>
          <a:prstGeom prst="rect">
            <a:avLst/>
          </a:prstGeom>
          <a:noFill/>
          <a:ln>
            <a:noFill/>
          </a:ln>
        </p:spPr>
        <p:txBody>
          <a:bodyPr anchorCtr="0" anchor="t" bIns="91425" lIns="91425" spcFirstLastPara="1" rIns="91425" wrap="square" tIns="91425">
            <a:noAutofit/>
          </a:bodyPr>
          <a:lstStyle/>
          <a:p>
            <a:pPr indent="0" lvl="0" marL="0" rtl="0" algn="l">
              <a:spcBef>
                <a:spcPts val="560"/>
              </a:spcBef>
              <a:spcAft>
                <a:spcPts val="0"/>
              </a:spcAft>
              <a:buNone/>
            </a:pPr>
            <a:r>
              <a:rPr lang="en-US">
                <a:solidFill>
                  <a:schemeClr val="dk1"/>
                </a:solidFill>
                <a:latin typeface="Calibri"/>
                <a:ea typeface="Calibri"/>
                <a:cs typeface="Calibri"/>
                <a:sym typeface="Calibri"/>
              </a:rPr>
              <a:t>Sources: Austin Chronicle:  The Texas Hammer: Gerrymandering</a:t>
            </a:r>
            <a:endParaRPr>
              <a:solidFill>
                <a:schemeClr val="dk1"/>
              </a:solidFill>
              <a:latin typeface="Calibri"/>
              <a:ea typeface="Calibri"/>
              <a:cs typeface="Calibri"/>
              <a:sym typeface="Calibri"/>
            </a:endParaRPr>
          </a:p>
          <a:p>
            <a:pPr indent="0" lvl="0" marL="0" rtl="0" algn="l">
              <a:spcBef>
                <a:spcPts val="560"/>
              </a:spcBef>
              <a:spcAft>
                <a:spcPts val="0"/>
              </a:spcAft>
              <a:buNone/>
            </a:pPr>
            <a:r>
              <a:rPr lang="en-US">
                <a:solidFill>
                  <a:schemeClr val="dk1"/>
                </a:solidFill>
                <a:latin typeface="Calibri"/>
                <a:ea typeface="Calibri"/>
                <a:cs typeface="Calibri"/>
                <a:sym typeface="Calibri"/>
              </a:rPr>
              <a:t>Houston Public Media: Can the Texas GOP Reform Gerrymandering Before It’s Used Against Them</a:t>
            </a:r>
            <a:endParaRPr>
              <a:solidFill>
                <a:schemeClr val="dk1"/>
              </a:solidFill>
              <a:latin typeface="Calibri"/>
              <a:ea typeface="Calibri"/>
              <a:cs typeface="Calibri"/>
              <a:sym typeface="Calibri"/>
            </a:endParaRPr>
          </a:p>
        </p:txBody>
      </p:sp>
      <p:pic>
        <p:nvPicPr>
          <p:cNvPr id="223" name="Google Shape;223;p28"/>
          <p:cNvPicPr preferRelativeResize="0"/>
          <p:nvPr/>
        </p:nvPicPr>
        <p:blipFill rotWithShape="1">
          <a:blip r:embed="rId3">
            <a:alphaModFix/>
          </a:blip>
          <a:srcRect b="42255" l="44050" r="35051" t="21958"/>
          <a:stretch/>
        </p:blipFill>
        <p:spPr>
          <a:xfrm>
            <a:off x="8733555" y="3919700"/>
            <a:ext cx="694250" cy="694250"/>
          </a:xfrm>
          <a:prstGeom prst="rect">
            <a:avLst/>
          </a:prstGeom>
          <a:noFill/>
          <a:ln>
            <a:noFill/>
          </a:ln>
        </p:spPr>
      </p:pic>
      <p:sp>
        <p:nvSpPr>
          <p:cNvPr id="224" name="Google Shape;224;p28"/>
          <p:cNvSpPr txBox="1"/>
          <p:nvPr>
            <p:ph type="title"/>
          </p:nvPr>
        </p:nvSpPr>
        <p:spPr>
          <a:xfrm>
            <a:off x="609441" y="198438"/>
            <a:ext cx="10969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rgbClr val="28A8E0"/>
                </a:solidFill>
                <a:latin typeface="Georgia"/>
                <a:ea typeface="Georgia"/>
                <a:cs typeface="Georgia"/>
                <a:sym typeface="Georgia"/>
              </a:rPr>
              <a:t>Case Study - Texas</a:t>
            </a:r>
            <a:endParaRPr/>
          </a:p>
        </p:txBody>
      </p:sp>
      <p:pic>
        <p:nvPicPr>
          <p:cNvPr id="225" name="Google Shape;225;p28"/>
          <p:cNvPicPr preferRelativeResize="0"/>
          <p:nvPr/>
        </p:nvPicPr>
        <p:blipFill rotWithShape="1">
          <a:blip r:embed="rId4">
            <a:alphaModFix/>
          </a:blip>
          <a:srcRect b="2177" l="1428" r="1418" t="1493"/>
          <a:stretch/>
        </p:blipFill>
        <p:spPr>
          <a:xfrm>
            <a:off x="5258825" y="1341450"/>
            <a:ext cx="6017399" cy="4891225"/>
          </a:xfrm>
          <a:prstGeom prst="rect">
            <a:avLst/>
          </a:prstGeom>
          <a:noFill/>
          <a:ln cap="flat" cmpd="sng" w="76200">
            <a:solidFill>
              <a:srgbClr val="666666"/>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sp>
        <p:nvSpPr>
          <p:cNvPr id="231" name="Google Shape;231;p29"/>
          <p:cNvSpPr txBox="1"/>
          <p:nvPr>
            <p:ph idx="1" type="body"/>
          </p:nvPr>
        </p:nvSpPr>
        <p:spPr>
          <a:xfrm>
            <a:off x="1281400" y="1803500"/>
            <a:ext cx="9348900" cy="2840100"/>
          </a:xfrm>
          <a:prstGeom prst="rect">
            <a:avLst/>
          </a:prstGeom>
        </p:spPr>
        <p:txBody>
          <a:bodyPr anchorCtr="0" anchor="t" bIns="45700" lIns="91425" spcFirstLastPara="1" rIns="91425" wrap="square" tIns="45700">
            <a:noAutofit/>
          </a:bodyPr>
          <a:lstStyle/>
          <a:p>
            <a:pPr indent="0" lvl="0" marL="457200" rtl="0" algn="l">
              <a:lnSpc>
                <a:spcPct val="115000"/>
              </a:lnSpc>
              <a:spcBef>
                <a:spcPts val="0"/>
              </a:spcBef>
              <a:spcAft>
                <a:spcPts val="0"/>
              </a:spcAft>
              <a:buNone/>
            </a:pPr>
            <a:r>
              <a:rPr lang="en-US" sz="3600">
                <a:latin typeface="Proxima Nova"/>
                <a:ea typeface="Proxima Nova"/>
                <a:cs typeface="Proxima Nova"/>
                <a:sym typeface="Proxima Nova"/>
              </a:rPr>
              <a:t>Gerrymandering gives power to representatives who can’t win based on fair maps and the actual numbers of voters. Voter suppression cements that power.</a:t>
            </a:r>
            <a:endParaRPr sz="3600">
              <a:latin typeface="Proxima Nova"/>
              <a:ea typeface="Proxima Nova"/>
              <a:cs typeface="Proxima Nova"/>
              <a:sym typeface="Proxima Nova"/>
            </a:endParaRPr>
          </a:p>
          <a:p>
            <a:pPr indent="0" lvl="0" marL="457200" rtl="0" algn="l">
              <a:lnSpc>
                <a:spcPct val="115000"/>
              </a:lnSpc>
              <a:spcBef>
                <a:spcPts val="1800"/>
              </a:spcBef>
              <a:spcAft>
                <a:spcPts val="0"/>
              </a:spcAft>
              <a:buNone/>
            </a:pPr>
            <a:r>
              <a:t/>
            </a:r>
            <a:endParaRPr sz="3600">
              <a:latin typeface="Proxima Nova"/>
              <a:ea typeface="Proxima Nova"/>
              <a:cs typeface="Proxima Nova"/>
              <a:sym typeface="Proxima Nova"/>
            </a:endParaRPr>
          </a:p>
          <a:p>
            <a:pPr indent="0" lvl="0" marL="0" rtl="0" algn="l">
              <a:lnSpc>
                <a:spcPct val="115000"/>
              </a:lnSpc>
              <a:spcBef>
                <a:spcPts val="1800"/>
              </a:spcBef>
              <a:spcAft>
                <a:spcPts val="0"/>
              </a:spcAft>
              <a:buNone/>
            </a:pPr>
            <a:r>
              <a:t/>
            </a:r>
            <a:endParaRPr sz="3600">
              <a:latin typeface="Arial"/>
              <a:ea typeface="Arial"/>
              <a:cs typeface="Arial"/>
              <a:sym typeface="Arial"/>
            </a:endParaRPr>
          </a:p>
          <a:p>
            <a:pPr indent="0" lvl="0" marL="457200" rtl="0" algn="l">
              <a:spcBef>
                <a:spcPts val="560"/>
              </a:spcBef>
              <a:spcAft>
                <a:spcPts val="0"/>
              </a:spcAft>
              <a:buNone/>
            </a:pPr>
            <a:r>
              <a:t/>
            </a:r>
            <a:endParaRPr sz="3600"/>
          </a:p>
        </p:txBody>
      </p:sp>
      <p:sp>
        <p:nvSpPr>
          <p:cNvPr id="232" name="Google Shape;232;p29"/>
          <p:cNvSpPr txBox="1"/>
          <p:nvPr/>
        </p:nvSpPr>
        <p:spPr>
          <a:xfrm>
            <a:off x="550075" y="5131925"/>
            <a:ext cx="4939800" cy="502800"/>
          </a:xfrm>
          <a:prstGeom prst="rect">
            <a:avLst/>
          </a:prstGeom>
          <a:noFill/>
          <a:ln>
            <a:noFill/>
          </a:ln>
        </p:spPr>
        <p:txBody>
          <a:bodyPr anchorCtr="0" anchor="t" bIns="91425" lIns="91425" spcFirstLastPara="1" rIns="91425" wrap="square" tIns="91425">
            <a:noAutofit/>
          </a:bodyPr>
          <a:lstStyle/>
          <a:p>
            <a:pPr indent="0" lvl="0" marL="0" rtl="0" algn="l">
              <a:spcBef>
                <a:spcPts val="560"/>
              </a:spcBef>
              <a:spcAft>
                <a:spcPts val="0"/>
              </a:spcAft>
              <a:buNone/>
            </a:pPr>
            <a:r>
              <a:t/>
            </a:r>
            <a:endParaRPr>
              <a:solidFill>
                <a:schemeClr val="dk1"/>
              </a:solidFill>
              <a:latin typeface="Calibri"/>
              <a:ea typeface="Calibri"/>
              <a:cs typeface="Calibri"/>
              <a:sym typeface="Calibri"/>
            </a:endParaRPr>
          </a:p>
        </p:txBody>
      </p:sp>
      <p:sp>
        <p:nvSpPr>
          <p:cNvPr id="233" name="Google Shape;233;p29"/>
          <p:cNvSpPr txBox="1"/>
          <p:nvPr>
            <p:ph type="title"/>
          </p:nvPr>
        </p:nvSpPr>
        <p:spPr>
          <a:xfrm>
            <a:off x="609441" y="274638"/>
            <a:ext cx="10969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rgbClr val="28A8E0"/>
                </a:solidFill>
                <a:latin typeface="Georgia"/>
                <a:ea typeface="Georgia"/>
                <a:cs typeface="Georgia"/>
                <a:sym typeface="Georgia"/>
              </a:rPr>
              <a:t>Maintaining Power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sp>
        <p:nvSpPr>
          <p:cNvPr id="239" name="Google Shape;239;p30"/>
          <p:cNvSpPr txBox="1"/>
          <p:nvPr>
            <p:ph idx="1" type="body"/>
          </p:nvPr>
        </p:nvSpPr>
        <p:spPr>
          <a:xfrm>
            <a:off x="550075" y="2325325"/>
            <a:ext cx="5856900" cy="2359500"/>
          </a:xfrm>
          <a:prstGeom prst="rect">
            <a:avLst/>
          </a:prstGeom>
        </p:spPr>
        <p:txBody>
          <a:bodyPr anchorCtr="0" anchor="t" bIns="45700" lIns="91425" spcFirstLastPara="1" rIns="91425" wrap="square" tIns="45700">
            <a:noAutofit/>
          </a:bodyPr>
          <a:lstStyle/>
          <a:p>
            <a:pPr indent="-381000" lvl="0" marL="457200" rtl="0" algn="l">
              <a:lnSpc>
                <a:spcPct val="115000"/>
              </a:lnSpc>
              <a:spcBef>
                <a:spcPts val="0"/>
              </a:spcBef>
              <a:spcAft>
                <a:spcPts val="0"/>
              </a:spcAft>
              <a:buSzPts val="2400"/>
              <a:buFont typeface="Proxima Nova"/>
              <a:buAutoNum type="arabicPeriod"/>
            </a:pPr>
            <a:r>
              <a:rPr lang="en-US" sz="2400">
                <a:latin typeface="Proxima Nova"/>
                <a:ea typeface="Proxima Nova"/>
                <a:cs typeface="Proxima Nova"/>
                <a:sym typeface="Proxima Nova"/>
              </a:rPr>
              <a:t>Voter ID Laws  </a:t>
            </a:r>
            <a:endParaRPr sz="2400">
              <a:latin typeface="Proxima Nova"/>
              <a:ea typeface="Proxima Nova"/>
              <a:cs typeface="Proxima Nova"/>
              <a:sym typeface="Proxima Nova"/>
            </a:endParaRPr>
          </a:p>
          <a:p>
            <a:pPr indent="-381000" lvl="0" marL="457200" rtl="0" algn="l">
              <a:lnSpc>
                <a:spcPct val="115000"/>
              </a:lnSpc>
              <a:spcBef>
                <a:spcPts val="0"/>
              </a:spcBef>
              <a:spcAft>
                <a:spcPts val="0"/>
              </a:spcAft>
              <a:buSzPts val="2400"/>
              <a:buFont typeface="Proxima Nova"/>
              <a:buAutoNum type="arabicPeriod"/>
            </a:pPr>
            <a:r>
              <a:rPr lang="en-US" sz="2400">
                <a:latin typeface="Proxima Nova"/>
                <a:ea typeface="Proxima Nova"/>
                <a:cs typeface="Proxima Nova"/>
                <a:sym typeface="Proxima Nova"/>
              </a:rPr>
              <a:t>Hurdles to Student Voting</a:t>
            </a:r>
            <a:endParaRPr sz="2400">
              <a:latin typeface="Proxima Nova"/>
              <a:ea typeface="Proxima Nova"/>
              <a:cs typeface="Proxima Nova"/>
              <a:sym typeface="Proxima Nova"/>
            </a:endParaRPr>
          </a:p>
          <a:p>
            <a:pPr indent="-381000" lvl="0" marL="457200" rtl="0" algn="l">
              <a:lnSpc>
                <a:spcPct val="115000"/>
              </a:lnSpc>
              <a:spcBef>
                <a:spcPts val="0"/>
              </a:spcBef>
              <a:spcAft>
                <a:spcPts val="0"/>
              </a:spcAft>
              <a:buSzPts val="2400"/>
              <a:buFont typeface="Proxima Nova"/>
              <a:buAutoNum type="arabicPeriod"/>
            </a:pPr>
            <a:r>
              <a:rPr lang="en-US" sz="2400">
                <a:latin typeface="Proxima Nova"/>
                <a:ea typeface="Proxima Nova"/>
                <a:cs typeface="Proxima Nova"/>
                <a:sym typeface="Proxima Nova"/>
              </a:rPr>
              <a:t>Shorten Early Voting &amp; Polling Hours</a:t>
            </a:r>
            <a:endParaRPr sz="2400">
              <a:latin typeface="Proxima Nova"/>
              <a:ea typeface="Proxima Nova"/>
              <a:cs typeface="Proxima Nova"/>
              <a:sym typeface="Proxima Nova"/>
            </a:endParaRPr>
          </a:p>
          <a:p>
            <a:pPr indent="-381000" lvl="0" marL="457200" rtl="0" algn="l">
              <a:lnSpc>
                <a:spcPct val="115000"/>
              </a:lnSpc>
              <a:spcBef>
                <a:spcPts val="0"/>
              </a:spcBef>
              <a:spcAft>
                <a:spcPts val="0"/>
              </a:spcAft>
              <a:buSzPts val="2400"/>
              <a:buFont typeface="Proxima Nova"/>
              <a:buAutoNum type="arabicPeriod"/>
            </a:pPr>
            <a:r>
              <a:rPr lang="en-US" sz="2400">
                <a:latin typeface="Proxima Nova"/>
                <a:ea typeface="Proxima Nova"/>
                <a:cs typeface="Proxima Nova"/>
                <a:sym typeface="Proxima Nova"/>
              </a:rPr>
              <a:t>Close Polling Locations</a:t>
            </a:r>
            <a:endParaRPr sz="2400">
              <a:latin typeface="Proxima Nova"/>
              <a:ea typeface="Proxima Nova"/>
              <a:cs typeface="Proxima Nova"/>
              <a:sym typeface="Proxima Nova"/>
            </a:endParaRPr>
          </a:p>
          <a:p>
            <a:pPr indent="-381000" lvl="0" marL="457200" rtl="0" algn="l">
              <a:lnSpc>
                <a:spcPct val="115000"/>
              </a:lnSpc>
              <a:spcBef>
                <a:spcPts val="0"/>
              </a:spcBef>
              <a:spcAft>
                <a:spcPts val="0"/>
              </a:spcAft>
              <a:buSzPts val="2400"/>
              <a:buFont typeface="Proxima Nova"/>
              <a:buAutoNum type="arabicPeriod"/>
            </a:pPr>
            <a:r>
              <a:rPr lang="en-US" sz="2400">
                <a:latin typeface="Proxima Nova"/>
                <a:ea typeface="Proxima Nova"/>
                <a:cs typeface="Proxima Nova"/>
                <a:sym typeface="Proxima Nova"/>
              </a:rPr>
              <a:t>Purge the Voter Rolls</a:t>
            </a:r>
            <a:br>
              <a:rPr lang="en-US" sz="2400">
                <a:latin typeface="Proxima Nova"/>
                <a:ea typeface="Proxima Nova"/>
                <a:cs typeface="Proxima Nova"/>
                <a:sym typeface="Proxima Nova"/>
              </a:rPr>
            </a:br>
            <a:endParaRPr sz="2400">
              <a:latin typeface="Proxima Nova"/>
              <a:ea typeface="Proxima Nova"/>
              <a:cs typeface="Proxima Nova"/>
              <a:sym typeface="Proxima Nova"/>
            </a:endParaRPr>
          </a:p>
        </p:txBody>
      </p:sp>
      <p:sp>
        <p:nvSpPr>
          <p:cNvPr id="240" name="Google Shape;240;p30"/>
          <p:cNvSpPr txBox="1"/>
          <p:nvPr/>
        </p:nvSpPr>
        <p:spPr>
          <a:xfrm>
            <a:off x="550075" y="5592500"/>
            <a:ext cx="5459700" cy="994500"/>
          </a:xfrm>
          <a:prstGeom prst="rect">
            <a:avLst/>
          </a:prstGeom>
          <a:noFill/>
          <a:ln>
            <a:noFill/>
          </a:ln>
        </p:spPr>
        <p:txBody>
          <a:bodyPr anchorCtr="0" anchor="t" bIns="91425" lIns="91425" spcFirstLastPara="1" rIns="91425" wrap="square" tIns="91425">
            <a:noAutofit/>
          </a:bodyPr>
          <a:lstStyle/>
          <a:p>
            <a:pPr indent="0" lvl="0" marL="0" rtl="0" algn="l">
              <a:spcBef>
                <a:spcPts val="560"/>
              </a:spcBef>
              <a:spcAft>
                <a:spcPts val="0"/>
              </a:spcAft>
              <a:buNone/>
            </a:pPr>
            <a:r>
              <a:rPr lang="en-US">
                <a:solidFill>
                  <a:schemeClr val="dk1"/>
                </a:solidFill>
                <a:latin typeface="Calibri"/>
                <a:ea typeface="Calibri"/>
                <a:cs typeface="Calibri"/>
                <a:sym typeface="Calibri"/>
              </a:rPr>
              <a:t>Source:  Let America Vote https://www.letamericavote.org/news/blog/2017/5-ways-democracy-undermined-voter-suppression-playbook-exposed-2/</a:t>
            </a:r>
            <a:endParaRPr>
              <a:solidFill>
                <a:schemeClr val="dk1"/>
              </a:solidFill>
              <a:latin typeface="Calibri"/>
              <a:ea typeface="Calibri"/>
              <a:cs typeface="Calibri"/>
              <a:sym typeface="Calibri"/>
            </a:endParaRPr>
          </a:p>
        </p:txBody>
      </p:sp>
      <p:pic>
        <p:nvPicPr>
          <p:cNvPr id="241" name="Google Shape;241;p30"/>
          <p:cNvPicPr preferRelativeResize="0"/>
          <p:nvPr/>
        </p:nvPicPr>
        <p:blipFill>
          <a:blip r:embed="rId3">
            <a:alphaModFix/>
          </a:blip>
          <a:stretch>
            <a:fillRect/>
          </a:stretch>
        </p:blipFill>
        <p:spPr>
          <a:xfrm>
            <a:off x="7190575" y="2728850"/>
            <a:ext cx="515875" cy="515875"/>
          </a:xfrm>
          <a:prstGeom prst="rect">
            <a:avLst/>
          </a:prstGeom>
          <a:noFill/>
          <a:ln>
            <a:noFill/>
          </a:ln>
        </p:spPr>
      </p:pic>
      <p:pic>
        <p:nvPicPr>
          <p:cNvPr id="242" name="Google Shape;242;p30"/>
          <p:cNvPicPr preferRelativeResize="0"/>
          <p:nvPr/>
        </p:nvPicPr>
        <p:blipFill>
          <a:blip r:embed="rId4">
            <a:alphaModFix/>
          </a:blip>
          <a:stretch>
            <a:fillRect/>
          </a:stretch>
        </p:blipFill>
        <p:spPr>
          <a:xfrm>
            <a:off x="7138948" y="4858724"/>
            <a:ext cx="694250" cy="607464"/>
          </a:xfrm>
          <a:prstGeom prst="rect">
            <a:avLst/>
          </a:prstGeom>
          <a:noFill/>
          <a:ln>
            <a:noFill/>
          </a:ln>
        </p:spPr>
      </p:pic>
      <p:pic>
        <p:nvPicPr>
          <p:cNvPr id="243" name="Google Shape;243;p30"/>
          <p:cNvPicPr preferRelativeResize="0"/>
          <p:nvPr/>
        </p:nvPicPr>
        <p:blipFill>
          <a:blip r:embed="rId5">
            <a:alphaModFix/>
          </a:blip>
          <a:stretch>
            <a:fillRect/>
          </a:stretch>
        </p:blipFill>
        <p:spPr>
          <a:xfrm>
            <a:off x="8058699" y="1647025"/>
            <a:ext cx="3237101" cy="2083410"/>
          </a:xfrm>
          <a:prstGeom prst="rect">
            <a:avLst/>
          </a:prstGeom>
          <a:noFill/>
          <a:ln>
            <a:noFill/>
          </a:ln>
        </p:spPr>
      </p:pic>
      <p:pic>
        <p:nvPicPr>
          <p:cNvPr id="244" name="Google Shape;244;p30"/>
          <p:cNvPicPr preferRelativeResize="0"/>
          <p:nvPr/>
        </p:nvPicPr>
        <p:blipFill>
          <a:blip r:embed="rId6">
            <a:alphaModFix/>
          </a:blip>
          <a:stretch>
            <a:fillRect/>
          </a:stretch>
        </p:blipFill>
        <p:spPr>
          <a:xfrm>
            <a:off x="8119903" y="3828739"/>
            <a:ext cx="3127524" cy="1888560"/>
          </a:xfrm>
          <a:prstGeom prst="rect">
            <a:avLst/>
          </a:prstGeom>
          <a:noFill/>
          <a:ln>
            <a:noFill/>
          </a:ln>
        </p:spPr>
      </p:pic>
      <p:pic>
        <p:nvPicPr>
          <p:cNvPr id="245" name="Google Shape;245;p30"/>
          <p:cNvPicPr preferRelativeResize="0"/>
          <p:nvPr/>
        </p:nvPicPr>
        <p:blipFill rotWithShape="1">
          <a:blip r:embed="rId6">
            <a:alphaModFix/>
          </a:blip>
          <a:srcRect b="42255" l="44050" r="35051" t="21958"/>
          <a:stretch/>
        </p:blipFill>
        <p:spPr>
          <a:xfrm>
            <a:off x="9776977" y="3919700"/>
            <a:ext cx="412825" cy="412825"/>
          </a:xfrm>
          <a:prstGeom prst="rect">
            <a:avLst/>
          </a:prstGeom>
          <a:noFill/>
          <a:ln>
            <a:noFill/>
          </a:ln>
        </p:spPr>
      </p:pic>
      <p:sp>
        <p:nvSpPr>
          <p:cNvPr id="246" name="Google Shape;246;p30"/>
          <p:cNvSpPr txBox="1"/>
          <p:nvPr>
            <p:ph type="title"/>
          </p:nvPr>
        </p:nvSpPr>
        <p:spPr>
          <a:xfrm>
            <a:off x="609441" y="274638"/>
            <a:ext cx="10969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rgbClr val="28A8E0"/>
                </a:solidFill>
                <a:latin typeface="Georgia"/>
                <a:ea typeface="Georgia"/>
                <a:cs typeface="Georgia"/>
                <a:sym typeface="Georgia"/>
              </a:rPr>
              <a:t>Voter Suppression Tactics</a:t>
            </a:r>
            <a:endParaRPr/>
          </a:p>
        </p:txBody>
      </p:sp>
      <p:sp>
        <p:nvSpPr>
          <p:cNvPr id="247" name="Google Shape;247;p30"/>
          <p:cNvSpPr txBox="1"/>
          <p:nvPr/>
        </p:nvSpPr>
        <p:spPr>
          <a:xfrm>
            <a:off x="6809575" y="1647025"/>
            <a:ext cx="1286700" cy="321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2000">
              <a:latin typeface="Proxima Nova"/>
              <a:ea typeface="Proxima Nova"/>
              <a:cs typeface="Proxima Nova"/>
              <a:sym typeface="Proxima Nova"/>
            </a:endParaRPr>
          </a:p>
          <a:p>
            <a:pPr indent="0" lvl="0" marL="0" rtl="0" algn="ctr">
              <a:spcBef>
                <a:spcPts val="0"/>
              </a:spcBef>
              <a:spcAft>
                <a:spcPts val="0"/>
              </a:spcAft>
              <a:buNone/>
            </a:pPr>
            <a:r>
              <a:rPr lang="en-US" sz="2000">
                <a:latin typeface="Proxima Nova"/>
                <a:ea typeface="Proxima Nova"/>
                <a:cs typeface="Proxima Nova"/>
                <a:sym typeface="Proxima Nova"/>
              </a:rPr>
              <a:t>Gun License</a:t>
            </a:r>
            <a:endParaRPr sz="2000">
              <a:latin typeface="Proxima Nova"/>
              <a:ea typeface="Proxima Nova"/>
              <a:cs typeface="Proxima Nova"/>
              <a:sym typeface="Proxima Nova"/>
            </a:endParaRPr>
          </a:p>
          <a:p>
            <a:pPr indent="0" lvl="0" marL="0" rtl="0" algn="ctr">
              <a:spcBef>
                <a:spcPts val="0"/>
              </a:spcBef>
              <a:spcAft>
                <a:spcPts val="0"/>
              </a:spcAft>
              <a:buNone/>
            </a:pPr>
            <a:r>
              <a:t/>
            </a:r>
            <a:endParaRPr sz="2000">
              <a:latin typeface="Proxima Nova"/>
              <a:ea typeface="Proxima Nova"/>
              <a:cs typeface="Proxima Nova"/>
              <a:sym typeface="Proxima Nova"/>
            </a:endParaRPr>
          </a:p>
          <a:p>
            <a:pPr indent="0" lvl="0" marL="0" rtl="0" algn="ctr">
              <a:spcBef>
                <a:spcPts val="0"/>
              </a:spcBef>
              <a:spcAft>
                <a:spcPts val="0"/>
              </a:spcAft>
              <a:buNone/>
            </a:pPr>
            <a:r>
              <a:t/>
            </a:r>
            <a:endParaRPr sz="2000">
              <a:latin typeface="Proxima Nova"/>
              <a:ea typeface="Proxima Nova"/>
              <a:cs typeface="Proxima Nova"/>
              <a:sym typeface="Proxima Nova"/>
            </a:endParaRPr>
          </a:p>
          <a:p>
            <a:pPr indent="0" lvl="0" marL="0" rtl="0" algn="ctr">
              <a:spcBef>
                <a:spcPts val="0"/>
              </a:spcBef>
              <a:spcAft>
                <a:spcPts val="0"/>
              </a:spcAft>
              <a:buNone/>
            </a:pPr>
            <a:br>
              <a:rPr lang="en-US" sz="2000">
                <a:latin typeface="Proxima Nova"/>
                <a:ea typeface="Proxima Nova"/>
                <a:cs typeface="Proxima Nova"/>
                <a:sym typeface="Proxima Nova"/>
              </a:rPr>
            </a:br>
            <a:endParaRPr sz="2000">
              <a:latin typeface="Proxima Nova"/>
              <a:ea typeface="Proxima Nova"/>
              <a:cs typeface="Proxima Nova"/>
              <a:sym typeface="Proxima Nova"/>
            </a:endParaRPr>
          </a:p>
          <a:p>
            <a:pPr indent="0" lvl="0" marL="0" rtl="0" algn="l">
              <a:spcBef>
                <a:spcPts val="0"/>
              </a:spcBef>
              <a:spcAft>
                <a:spcPts val="0"/>
              </a:spcAft>
              <a:buNone/>
            </a:pPr>
            <a:r>
              <a:t/>
            </a:r>
            <a:endParaRPr sz="2000">
              <a:latin typeface="Proxima Nova"/>
              <a:ea typeface="Proxima Nova"/>
              <a:cs typeface="Proxima Nova"/>
              <a:sym typeface="Proxima Nova"/>
            </a:endParaRPr>
          </a:p>
          <a:p>
            <a:pPr indent="0" lvl="0" marL="0" rtl="0" algn="ctr">
              <a:spcBef>
                <a:spcPts val="0"/>
              </a:spcBef>
              <a:spcAft>
                <a:spcPts val="0"/>
              </a:spcAft>
              <a:buNone/>
            </a:pPr>
            <a:r>
              <a:rPr lang="en-US" sz="2000">
                <a:latin typeface="Proxima Nova"/>
                <a:ea typeface="Proxima Nova"/>
                <a:cs typeface="Proxima Nova"/>
                <a:sym typeface="Proxima Nova"/>
              </a:rPr>
              <a:t>Student ID</a:t>
            </a:r>
            <a:endParaRPr sz="2000">
              <a:latin typeface="Proxima Nova"/>
              <a:ea typeface="Proxima Nova"/>
              <a:cs typeface="Proxima Nova"/>
              <a:sym typeface="Proxima Nova"/>
            </a:endParaRPr>
          </a:p>
        </p:txBody>
      </p:sp>
      <p:sp>
        <p:nvSpPr>
          <p:cNvPr id="248" name="Google Shape;248;p30"/>
          <p:cNvSpPr txBox="1"/>
          <p:nvPr/>
        </p:nvSpPr>
        <p:spPr>
          <a:xfrm>
            <a:off x="440775" y="1570050"/>
            <a:ext cx="6181500" cy="68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28A8E0"/>
              </a:buClr>
              <a:buSzPts val="4400"/>
              <a:buFont typeface="Georgia"/>
              <a:buNone/>
            </a:pPr>
            <a:r>
              <a:rPr lang="en-US" sz="2600">
                <a:solidFill>
                  <a:srgbClr val="434343"/>
                </a:solidFill>
                <a:latin typeface="Georgia"/>
                <a:ea typeface="Georgia"/>
                <a:cs typeface="Georgia"/>
                <a:sym typeface="Georgia"/>
              </a:rPr>
              <a:t>2013: SCOTUS gutted Voting Rights Act</a:t>
            </a:r>
            <a:endParaRPr sz="2600">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 name="Shape 253"/>
        <p:cNvGrpSpPr/>
        <p:nvPr/>
      </p:nvGrpSpPr>
      <p:grpSpPr>
        <a:xfrm>
          <a:off x="0" y="0"/>
          <a:ext cx="0" cy="0"/>
          <a:chOff x="0" y="0"/>
          <a:chExt cx="0" cy="0"/>
        </a:xfrm>
      </p:grpSpPr>
      <p:sp>
        <p:nvSpPr>
          <p:cNvPr id="254" name="Google Shape;254;p31"/>
          <p:cNvSpPr txBox="1"/>
          <p:nvPr>
            <p:ph type="title"/>
          </p:nvPr>
        </p:nvSpPr>
        <p:spPr>
          <a:xfrm>
            <a:off x="609441" y="274638"/>
            <a:ext cx="10969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rgbClr val="28A8E0"/>
                </a:solidFill>
                <a:latin typeface="Georgia"/>
                <a:ea typeface="Georgia"/>
                <a:cs typeface="Georgia"/>
                <a:sym typeface="Georgia"/>
              </a:rPr>
              <a:t>Voter Suppression in Action</a:t>
            </a:r>
            <a:endParaRPr/>
          </a:p>
        </p:txBody>
      </p:sp>
      <p:sp>
        <p:nvSpPr>
          <p:cNvPr id="255" name="Google Shape;255;p31"/>
          <p:cNvSpPr txBox="1"/>
          <p:nvPr>
            <p:ph idx="1" type="body"/>
          </p:nvPr>
        </p:nvSpPr>
        <p:spPr>
          <a:xfrm>
            <a:off x="609450" y="1600200"/>
            <a:ext cx="5383500" cy="4909200"/>
          </a:xfrm>
          <a:prstGeom prst="rect">
            <a:avLst/>
          </a:prstGeom>
        </p:spPr>
        <p:txBody>
          <a:bodyPr anchorCtr="0" anchor="t" bIns="45700" lIns="91425" spcFirstLastPara="1" rIns="91425" wrap="square" tIns="45700">
            <a:noAutofit/>
          </a:bodyPr>
          <a:lstStyle/>
          <a:p>
            <a:pPr indent="0" lvl="0" marL="0" rtl="0" algn="l">
              <a:spcBef>
                <a:spcPts val="560"/>
              </a:spcBef>
              <a:spcAft>
                <a:spcPts val="0"/>
              </a:spcAft>
              <a:buNone/>
            </a:pPr>
            <a:r>
              <a:rPr lang="en-US" sz="1750">
                <a:solidFill>
                  <a:srgbClr val="14171A"/>
                </a:solidFill>
                <a:highlight>
                  <a:srgbClr val="FFFFFF"/>
                </a:highlight>
                <a:latin typeface="Proxima Nova"/>
                <a:ea typeface="Proxima Nova"/>
                <a:cs typeface="Proxima Nova"/>
                <a:sym typeface="Proxima Nova"/>
              </a:rPr>
              <a:t>1</a:t>
            </a:r>
            <a:r>
              <a:rPr lang="en-US" sz="2000">
                <a:solidFill>
                  <a:srgbClr val="14171A"/>
                </a:solidFill>
                <a:highlight>
                  <a:srgbClr val="FFFFFF"/>
                </a:highlight>
                <a:latin typeface="Proxima Nova"/>
                <a:ea typeface="Proxima Nova"/>
                <a:cs typeface="Proxima Nova"/>
                <a:sym typeface="Proxima Nova"/>
              </a:rPr>
              <a:t>,688 polling places closed since 2012 in states previously subject to Voting Rights Act:</a:t>
            </a:r>
            <a:endParaRPr sz="2000">
              <a:solidFill>
                <a:srgbClr val="14171A"/>
              </a:solidFill>
              <a:highlight>
                <a:srgbClr val="FFFFFF"/>
              </a:highlight>
              <a:latin typeface="Proxima Nova"/>
              <a:ea typeface="Proxima Nova"/>
              <a:cs typeface="Proxima Nova"/>
              <a:sym typeface="Proxima Nova"/>
            </a:endParaRPr>
          </a:p>
          <a:p>
            <a:pPr indent="0" lvl="0" marL="457200" rtl="0" algn="l">
              <a:spcBef>
                <a:spcPts val="560"/>
              </a:spcBef>
              <a:spcAft>
                <a:spcPts val="0"/>
              </a:spcAft>
              <a:buNone/>
            </a:pPr>
            <a:r>
              <a:rPr lang="en-US" sz="2000">
                <a:solidFill>
                  <a:srgbClr val="14171A"/>
                </a:solidFill>
                <a:highlight>
                  <a:srgbClr val="FFFFFF"/>
                </a:highlight>
                <a:latin typeface="Proxima Nova"/>
                <a:ea typeface="Proxima Nova"/>
                <a:cs typeface="Proxima Nova"/>
                <a:sym typeface="Proxima Nova"/>
              </a:rPr>
              <a:t>- 750 in Texas</a:t>
            </a:r>
            <a:endParaRPr sz="2000">
              <a:solidFill>
                <a:srgbClr val="14171A"/>
              </a:solidFill>
              <a:highlight>
                <a:srgbClr val="FFFFFF"/>
              </a:highlight>
              <a:latin typeface="Proxima Nova"/>
              <a:ea typeface="Proxima Nova"/>
              <a:cs typeface="Proxima Nova"/>
              <a:sym typeface="Proxima Nova"/>
            </a:endParaRPr>
          </a:p>
          <a:p>
            <a:pPr indent="0" lvl="0" marL="457200" rtl="0" algn="l">
              <a:spcBef>
                <a:spcPts val="560"/>
              </a:spcBef>
              <a:spcAft>
                <a:spcPts val="0"/>
              </a:spcAft>
              <a:buNone/>
            </a:pPr>
            <a:r>
              <a:rPr lang="en-US" sz="2000">
                <a:solidFill>
                  <a:srgbClr val="14171A"/>
                </a:solidFill>
                <a:highlight>
                  <a:srgbClr val="FFFFFF"/>
                </a:highlight>
                <a:latin typeface="Proxima Nova"/>
                <a:ea typeface="Proxima Nova"/>
                <a:cs typeface="Proxima Nova"/>
                <a:sym typeface="Proxima Nova"/>
              </a:rPr>
              <a:t>- 320 in Arizona</a:t>
            </a:r>
            <a:endParaRPr sz="2000">
              <a:solidFill>
                <a:srgbClr val="14171A"/>
              </a:solidFill>
              <a:highlight>
                <a:srgbClr val="FFFFFF"/>
              </a:highlight>
              <a:latin typeface="Proxima Nova"/>
              <a:ea typeface="Proxima Nova"/>
              <a:cs typeface="Proxima Nova"/>
              <a:sym typeface="Proxima Nova"/>
            </a:endParaRPr>
          </a:p>
          <a:p>
            <a:pPr indent="0" lvl="0" marL="457200" rtl="0" algn="l">
              <a:spcBef>
                <a:spcPts val="560"/>
              </a:spcBef>
              <a:spcAft>
                <a:spcPts val="0"/>
              </a:spcAft>
              <a:buNone/>
            </a:pPr>
            <a:r>
              <a:rPr lang="en-US" sz="2000">
                <a:solidFill>
                  <a:srgbClr val="14171A"/>
                </a:solidFill>
                <a:highlight>
                  <a:srgbClr val="FFFFFF"/>
                </a:highlight>
                <a:latin typeface="Proxima Nova"/>
                <a:ea typeface="Proxima Nova"/>
                <a:cs typeface="Proxima Nova"/>
                <a:sym typeface="Proxima Nova"/>
              </a:rPr>
              <a:t>- 214 in Georgia</a:t>
            </a:r>
            <a:endParaRPr sz="2000">
              <a:solidFill>
                <a:srgbClr val="14171A"/>
              </a:solidFill>
              <a:highlight>
                <a:srgbClr val="FFFFFF"/>
              </a:highlight>
              <a:latin typeface="Proxima Nova"/>
              <a:ea typeface="Proxima Nova"/>
              <a:cs typeface="Proxima Nova"/>
              <a:sym typeface="Proxima Nova"/>
            </a:endParaRPr>
          </a:p>
          <a:p>
            <a:pPr indent="0" lvl="0" marL="457200" rtl="0" algn="l">
              <a:spcBef>
                <a:spcPts val="560"/>
              </a:spcBef>
              <a:spcAft>
                <a:spcPts val="0"/>
              </a:spcAft>
              <a:buNone/>
            </a:pPr>
            <a:r>
              <a:rPr lang="en-US" sz="2000">
                <a:solidFill>
                  <a:srgbClr val="14171A"/>
                </a:solidFill>
                <a:highlight>
                  <a:srgbClr val="FFFFFF"/>
                </a:highlight>
                <a:latin typeface="Proxima Nova"/>
                <a:ea typeface="Proxima Nova"/>
                <a:cs typeface="Proxima Nova"/>
                <a:sym typeface="Proxima Nova"/>
              </a:rPr>
              <a:t>- 126 in Louisiana</a:t>
            </a:r>
            <a:endParaRPr sz="2000">
              <a:solidFill>
                <a:srgbClr val="14171A"/>
              </a:solidFill>
              <a:highlight>
                <a:srgbClr val="FFFFFF"/>
              </a:highlight>
              <a:latin typeface="Proxima Nova"/>
              <a:ea typeface="Proxima Nova"/>
              <a:cs typeface="Proxima Nova"/>
              <a:sym typeface="Proxima Nova"/>
            </a:endParaRPr>
          </a:p>
          <a:p>
            <a:pPr indent="0" lvl="0" marL="457200" rtl="0" algn="l">
              <a:spcBef>
                <a:spcPts val="560"/>
              </a:spcBef>
              <a:spcAft>
                <a:spcPts val="0"/>
              </a:spcAft>
              <a:buNone/>
            </a:pPr>
            <a:r>
              <a:rPr lang="en-US" sz="2000">
                <a:solidFill>
                  <a:srgbClr val="14171A"/>
                </a:solidFill>
                <a:highlight>
                  <a:srgbClr val="FFFFFF"/>
                </a:highlight>
                <a:latin typeface="Proxima Nova"/>
                <a:ea typeface="Proxima Nova"/>
                <a:cs typeface="Proxima Nova"/>
                <a:sym typeface="Proxima Nova"/>
              </a:rPr>
              <a:t>- 96 in Mississippi</a:t>
            </a:r>
            <a:endParaRPr sz="2000">
              <a:solidFill>
                <a:srgbClr val="14171A"/>
              </a:solidFill>
              <a:highlight>
                <a:srgbClr val="FFFFFF"/>
              </a:highlight>
              <a:latin typeface="Proxima Nova"/>
              <a:ea typeface="Proxima Nova"/>
              <a:cs typeface="Proxima Nova"/>
              <a:sym typeface="Proxima Nova"/>
            </a:endParaRPr>
          </a:p>
          <a:p>
            <a:pPr indent="0" lvl="0" marL="457200" rtl="0" algn="l">
              <a:spcBef>
                <a:spcPts val="560"/>
              </a:spcBef>
              <a:spcAft>
                <a:spcPts val="0"/>
              </a:spcAft>
              <a:buNone/>
            </a:pPr>
            <a:r>
              <a:rPr lang="en-US" sz="2000">
                <a:solidFill>
                  <a:srgbClr val="14171A"/>
                </a:solidFill>
                <a:highlight>
                  <a:srgbClr val="FFFFFF"/>
                </a:highlight>
                <a:latin typeface="Proxima Nova"/>
                <a:ea typeface="Proxima Nova"/>
                <a:cs typeface="Proxima Nova"/>
                <a:sym typeface="Proxima Nova"/>
              </a:rPr>
              <a:t>- 72 in Alabama </a:t>
            </a:r>
            <a:endParaRPr sz="2000">
              <a:solidFill>
                <a:srgbClr val="14171A"/>
              </a:solidFill>
              <a:highlight>
                <a:srgbClr val="FFFFFF"/>
              </a:highlight>
              <a:latin typeface="Proxima Nova"/>
              <a:ea typeface="Proxima Nova"/>
              <a:cs typeface="Proxima Nova"/>
              <a:sym typeface="Proxima Nova"/>
            </a:endParaRPr>
          </a:p>
          <a:p>
            <a:pPr indent="0" lvl="0" marL="0" rtl="0" algn="l">
              <a:spcBef>
                <a:spcPts val="560"/>
              </a:spcBef>
              <a:spcAft>
                <a:spcPts val="0"/>
              </a:spcAft>
              <a:buNone/>
            </a:pPr>
            <a:r>
              <a:t/>
            </a:r>
            <a:endParaRPr sz="1200">
              <a:solidFill>
                <a:srgbClr val="14171A"/>
              </a:solidFill>
              <a:highlight>
                <a:srgbClr val="FFFFFF"/>
              </a:highlight>
              <a:latin typeface="Proxima Nova"/>
              <a:ea typeface="Proxima Nova"/>
              <a:cs typeface="Proxima Nova"/>
              <a:sym typeface="Proxima Nova"/>
            </a:endParaRPr>
          </a:p>
          <a:p>
            <a:pPr indent="0" lvl="0" marL="0" rtl="0" algn="l">
              <a:spcBef>
                <a:spcPts val="560"/>
              </a:spcBef>
              <a:spcAft>
                <a:spcPts val="0"/>
              </a:spcAft>
              <a:buNone/>
            </a:pPr>
            <a:r>
              <a:t/>
            </a:r>
            <a:endParaRPr sz="1200">
              <a:solidFill>
                <a:srgbClr val="14171A"/>
              </a:solidFill>
              <a:highlight>
                <a:srgbClr val="FFFFFF"/>
              </a:highlight>
              <a:latin typeface="Proxima Nova"/>
              <a:ea typeface="Proxima Nova"/>
              <a:cs typeface="Proxima Nova"/>
              <a:sym typeface="Proxima Nova"/>
            </a:endParaRPr>
          </a:p>
          <a:p>
            <a:pPr indent="0" lvl="0" marL="0" rtl="0" algn="l">
              <a:spcBef>
                <a:spcPts val="560"/>
              </a:spcBef>
              <a:spcAft>
                <a:spcPts val="0"/>
              </a:spcAft>
              <a:buNone/>
            </a:pPr>
            <a:r>
              <a:t/>
            </a:r>
            <a:endParaRPr sz="1200">
              <a:solidFill>
                <a:srgbClr val="14171A"/>
              </a:solidFill>
              <a:highlight>
                <a:srgbClr val="FFFFFF"/>
              </a:highlight>
              <a:latin typeface="Proxima Nova"/>
              <a:ea typeface="Proxima Nova"/>
              <a:cs typeface="Proxima Nova"/>
              <a:sym typeface="Proxima Nova"/>
            </a:endParaRPr>
          </a:p>
          <a:p>
            <a:pPr indent="0" lvl="0" marL="0" rtl="0" algn="l">
              <a:spcBef>
                <a:spcPts val="560"/>
              </a:spcBef>
              <a:spcAft>
                <a:spcPts val="0"/>
              </a:spcAft>
              <a:buNone/>
            </a:pPr>
            <a:r>
              <a:t/>
            </a:r>
            <a:endParaRPr sz="1200">
              <a:solidFill>
                <a:srgbClr val="14171A"/>
              </a:solidFill>
              <a:highlight>
                <a:srgbClr val="FFFFFF"/>
              </a:highlight>
              <a:latin typeface="Proxima Nova"/>
              <a:ea typeface="Proxima Nova"/>
              <a:cs typeface="Proxima Nova"/>
              <a:sym typeface="Proxima Nova"/>
            </a:endParaRPr>
          </a:p>
          <a:p>
            <a:pPr indent="0" lvl="0" marL="0" rtl="0" algn="l">
              <a:spcBef>
                <a:spcPts val="560"/>
              </a:spcBef>
              <a:spcAft>
                <a:spcPts val="0"/>
              </a:spcAft>
              <a:buNone/>
            </a:pPr>
            <a:r>
              <a:rPr lang="en-US" sz="1200">
                <a:solidFill>
                  <a:srgbClr val="14171A"/>
                </a:solidFill>
                <a:highlight>
                  <a:srgbClr val="FFFFFF"/>
                </a:highlight>
                <a:latin typeface="Proxima Nova"/>
                <a:ea typeface="Proxima Nova"/>
                <a:cs typeface="Proxima Nova"/>
                <a:sym typeface="Proxima Nova"/>
              </a:rPr>
              <a:t>Source:  Twitter post from Ari Berman </a:t>
            </a:r>
            <a:r>
              <a:rPr lang="en-US" sz="1200" u="sng">
                <a:solidFill>
                  <a:schemeClr val="hlink"/>
                </a:solidFill>
                <a:highlight>
                  <a:srgbClr val="FFFFFF"/>
                </a:highlight>
                <a:latin typeface="Proxima Nova"/>
                <a:ea typeface="Proxima Nova"/>
                <a:cs typeface="Proxima Nova"/>
                <a:sym typeface="Proxima Nova"/>
                <a:hlinkClick r:id="rId3"/>
              </a:rPr>
              <a:t>https://twitter.com/ariberman/status/1171478361610174470</a:t>
            </a:r>
            <a:r>
              <a:rPr lang="en-US" sz="1200">
                <a:solidFill>
                  <a:srgbClr val="14171A"/>
                </a:solidFill>
                <a:highlight>
                  <a:srgbClr val="FFFFFF"/>
                </a:highlight>
                <a:latin typeface="Proxima Nova"/>
                <a:ea typeface="Proxima Nova"/>
                <a:cs typeface="Proxima Nova"/>
                <a:sym typeface="Proxima Nova"/>
              </a:rPr>
              <a:t> referencing </a:t>
            </a:r>
            <a:r>
              <a:rPr lang="en-US" sz="1200">
                <a:latin typeface="Proxima Nova"/>
                <a:ea typeface="Proxima Nova"/>
                <a:cs typeface="Proxima Nova"/>
                <a:sym typeface="Proxima Nova"/>
              </a:rPr>
              <a:t>https://www.motherjones.com/politics/2019/09/report-more-than-1600-polling-places-have-closed-since-the-supreme-court-gutted-the-voting-rights-act/</a:t>
            </a:r>
            <a:endParaRPr sz="1200">
              <a:latin typeface="Proxima Nova"/>
              <a:ea typeface="Proxima Nova"/>
              <a:cs typeface="Proxima Nova"/>
              <a:sym typeface="Proxima Nova"/>
            </a:endParaRPr>
          </a:p>
        </p:txBody>
      </p:sp>
      <p:pic>
        <p:nvPicPr>
          <p:cNvPr id="256" name="Google Shape;256;p31"/>
          <p:cNvPicPr preferRelativeResize="0"/>
          <p:nvPr/>
        </p:nvPicPr>
        <p:blipFill>
          <a:blip r:embed="rId4">
            <a:alphaModFix/>
          </a:blip>
          <a:stretch>
            <a:fillRect/>
          </a:stretch>
        </p:blipFill>
        <p:spPr>
          <a:xfrm>
            <a:off x="6094425" y="1861025"/>
            <a:ext cx="5116574" cy="36685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8A8E0"/>
        </a:solidFill>
      </p:bgPr>
    </p:bg>
    <p:spTree>
      <p:nvGrpSpPr>
        <p:cNvPr id="94" name="Shape 94"/>
        <p:cNvGrpSpPr/>
        <p:nvPr/>
      </p:nvGrpSpPr>
      <p:grpSpPr>
        <a:xfrm>
          <a:off x="0" y="0"/>
          <a:ext cx="0" cy="0"/>
          <a:chOff x="0" y="0"/>
          <a:chExt cx="0" cy="0"/>
        </a:xfrm>
      </p:grpSpPr>
      <p:sp>
        <p:nvSpPr>
          <p:cNvPr id="95" name="Google Shape;95;p14"/>
          <p:cNvSpPr txBox="1"/>
          <p:nvPr>
            <p:ph idx="1" type="body"/>
          </p:nvPr>
        </p:nvSpPr>
        <p:spPr>
          <a:xfrm>
            <a:off x="1528300" y="1600200"/>
            <a:ext cx="9470400" cy="4526100"/>
          </a:xfrm>
          <a:prstGeom prst="rect">
            <a:avLst/>
          </a:prstGeom>
          <a:noFill/>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t/>
            </a:r>
            <a:endParaRPr sz="1100">
              <a:solidFill>
                <a:srgbClr val="FFFFFF"/>
              </a:solidFill>
              <a:latin typeface="Arial"/>
              <a:ea typeface="Arial"/>
              <a:cs typeface="Arial"/>
              <a:sym typeface="Arial"/>
            </a:endParaRPr>
          </a:p>
          <a:p>
            <a:pPr indent="0" lvl="0" marL="0" rtl="0" algn="l">
              <a:lnSpc>
                <a:spcPct val="115000"/>
              </a:lnSpc>
              <a:spcBef>
                <a:spcPts val="0"/>
              </a:spcBef>
              <a:spcAft>
                <a:spcPts val="0"/>
              </a:spcAft>
              <a:buNone/>
            </a:pPr>
            <a:r>
              <a:t/>
            </a:r>
            <a:endParaRPr sz="1100">
              <a:solidFill>
                <a:srgbClr val="FFFFFF"/>
              </a:solidFill>
              <a:latin typeface="Arial"/>
              <a:ea typeface="Arial"/>
              <a:cs typeface="Arial"/>
              <a:sym typeface="Arial"/>
            </a:endParaRPr>
          </a:p>
          <a:p>
            <a:pPr indent="0" lvl="0" marL="0" rtl="0" algn="l">
              <a:lnSpc>
                <a:spcPct val="115000"/>
              </a:lnSpc>
              <a:spcBef>
                <a:spcPts val="0"/>
              </a:spcBef>
              <a:spcAft>
                <a:spcPts val="0"/>
              </a:spcAft>
              <a:buNone/>
            </a:pPr>
            <a:r>
              <a:rPr b="1" lang="en-US" sz="3600">
                <a:solidFill>
                  <a:srgbClr val="FFFFFF"/>
                </a:solidFill>
                <a:latin typeface="Georgia"/>
                <a:ea typeface="Georgia"/>
                <a:cs typeface="Georgia"/>
                <a:sym typeface="Georgia"/>
              </a:rPr>
              <a:t>"He who controls redistricting can control Congress” </a:t>
            </a:r>
            <a:endParaRPr b="1" sz="3600">
              <a:solidFill>
                <a:srgbClr val="FFFFFF"/>
              </a:solidFill>
              <a:latin typeface="Georgia"/>
              <a:ea typeface="Georgia"/>
              <a:cs typeface="Georgia"/>
              <a:sym typeface="Georgia"/>
            </a:endParaRPr>
          </a:p>
          <a:p>
            <a:pPr indent="0" lvl="0" marL="0" rtl="0" algn="l">
              <a:lnSpc>
                <a:spcPct val="115000"/>
              </a:lnSpc>
              <a:spcBef>
                <a:spcPts val="0"/>
              </a:spcBef>
              <a:spcAft>
                <a:spcPts val="0"/>
              </a:spcAft>
              <a:buNone/>
            </a:pPr>
            <a:r>
              <a:t/>
            </a:r>
            <a:endParaRPr b="1" sz="3600">
              <a:solidFill>
                <a:srgbClr val="FFFFFF"/>
              </a:solidFill>
              <a:latin typeface="Georgia"/>
              <a:ea typeface="Georgia"/>
              <a:cs typeface="Georgia"/>
              <a:sym typeface="Georgia"/>
            </a:endParaRPr>
          </a:p>
          <a:p>
            <a:pPr indent="0" lvl="0" marL="0" rtl="0" algn="r">
              <a:lnSpc>
                <a:spcPct val="115000"/>
              </a:lnSpc>
              <a:spcBef>
                <a:spcPts val="0"/>
              </a:spcBef>
              <a:spcAft>
                <a:spcPts val="0"/>
              </a:spcAft>
              <a:buNone/>
            </a:pPr>
            <a:r>
              <a:rPr b="1" lang="en-US" sz="3600">
                <a:solidFill>
                  <a:srgbClr val="FFFFFF"/>
                </a:solidFill>
                <a:latin typeface="Georgia"/>
                <a:ea typeface="Georgia"/>
                <a:cs typeface="Georgia"/>
                <a:sym typeface="Georgia"/>
              </a:rPr>
              <a:t>- Karl Rove, GOP strategist, 2010. </a:t>
            </a:r>
            <a:endParaRPr b="1" sz="3600">
              <a:solidFill>
                <a:srgbClr val="FFFFFF"/>
              </a:solidFill>
              <a:latin typeface="Georgia"/>
              <a:ea typeface="Georgia"/>
              <a:cs typeface="Georgia"/>
              <a:sym typeface="Georgia"/>
            </a:endParaRPr>
          </a:p>
          <a:p>
            <a:pPr indent="0" lvl="0" marL="0" rtl="0" algn="l">
              <a:spcBef>
                <a:spcPts val="640"/>
              </a:spcBef>
              <a:spcAft>
                <a:spcPts val="0"/>
              </a:spcAft>
              <a:buNone/>
            </a:pPr>
            <a:r>
              <a:t/>
            </a:r>
            <a:endParaRPr>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DB0000"/>
            </a:gs>
            <a:gs pos="100000">
              <a:srgbClr val="540303"/>
            </a:gs>
          </a:gsLst>
          <a:path path="circle">
            <a:fillToRect b="50%" l="50%" r="50%" t="50%"/>
          </a:path>
          <a:tileRect/>
        </a:gradFill>
      </p:bgPr>
    </p:bg>
    <p:spTree>
      <p:nvGrpSpPr>
        <p:cNvPr id="260" name="Shape 260"/>
        <p:cNvGrpSpPr/>
        <p:nvPr/>
      </p:nvGrpSpPr>
      <p:grpSpPr>
        <a:xfrm>
          <a:off x="0" y="0"/>
          <a:ext cx="0" cy="0"/>
          <a:chOff x="0" y="0"/>
          <a:chExt cx="0" cy="0"/>
        </a:xfrm>
      </p:grpSpPr>
      <p:sp>
        <p:nvSpPr>
          <p:cNvPr id="261" name="Google Shape;261;p32"/>
          <p:cNvSpPr txBox="1"/>
          <p:nvPr>
            <p:ph idx="1" type="body"/>
          </p:nvPr>
        </p:nvSpPr>
        <p:spPr>
          <a:xfrm>
            <a:off x="1528300" y="1600200"/>
            <a:ext cx="9470400" cy="4526100"/>
          </a:xfrm>
          <a:prstGeom prst="rect">
            <a:avLst/>
          </a:prstGeom>
          <a:noFill/>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t/>
            </a:r>
            <a:endParaRPr sz="1100">
              <a:solidFill>
                <a:schemeClr val="accent1"/>
              </a:solidFill>
              <a:latin typeface="Arial"/>
              <a:ea typeface="Arial"/>
              <a:cs typeface="Arial"/>
              <a:sym typeface="Arial"/>
            </a:endParaRPr>
          </a:p>
          <a:p>
            <a:pPr indent="0" lvl="0" marL="0" rtl="0" algn="l">
              <a:lnSpc>
                <a:spcPct val="115000"/>
              </a:lnSpc>
              <a:spcBef>
                <a:spcPts val="0"/>
              </a:spcBef>
              <a:spcAft>
                <a:spcPts val="0"/>
              </a:spcAft>
              <a:buNone/>
            </a:pPr>
            <a:r>
              <a:t/>
            </a:r>
            <a:endParaRPr sz="1100">
              <a:solidFill>
                <a:schemeClr val="accent1"/>
              </a:solidFill>
              <a:latin typeface="Arial"/>
              <a:ea typeface="Arial"/>
              <a:cs typeface="Arial"/>
              <a:sym typeface="Arial"/>
            </a:endParaRPr>
          </a:p>
          <a:p>
            <a:pPr indent="0" lvl="0" marL="0" rtl="0" algn="l">
              <a:lnSpc>
                <a:spcPct val="115000"/>
              </a:lnSpc>
              <a:spcBef>
                <a:spcPts val="0"/>
              </a:spcBef>
              <a:spcAft>
                <a:spcPts val="0"/>
              </a:spcAft>
              <a:buNone/>
            </a:pPr>
            <a:r>
              <a:rPr lang="en-US" sz="3600">
                <a:solidFill>
                  <a:srgbClr val="FFFFFF"/>
                </a:solidFill>
                <a:latin typeface="Georgia"/>
                <a:ea typeface="Georgia"/>
                <a:cs typeface="Georgia"/>
                <a:sym typeface="Georgia"/>
              </a:rPr>
              <a:t>Between the 2016 election and the 2018 midterms, approximately how many voters were purged from the rolls?</a:t>
            </a:r>
            <a:endParaRPr>
              <a:solidFill>
                <a:srgbClr val="FFFFFF"/>
              </a:solidFill>
              <a:latin typeface="Georgia"/>
              <a:ea typeface="Georgia"/>
              <a:cs typeface="Georgia"/>
              <a:sym typeface="Georgia"/>
            </a:endParaRPr>
          </a:p>
        </p:txBody>
      </p:sp>
      <p:sp>
        <p:nvSpPr>
          <p:cNvPr id="262" name="Google Shape;262;p32"/>
          <p:cNvSpPr txBox="1"/>
          <p:nvPr/>
        </p:nvSpPr>
        <p:spPr>
          <a:xfrm>
            <a:off x="764500" y="457200"/>
            <a:ext cx="11063700" cy="956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US" sz="4400">
                <a:solidFill>
                  <a:srgbClr val="FFFFFF"/>
                </a:solidFill>
                <a:latin typeface="Proxima Nova Semibold"/>
                <a:ea typeface="Proxima Nova Semibold"/>
                <a:cs typeface="Proxima Nova Semibold"/>
                <a:sym typeface="Proxima Nova Semibold"/>
              </a:rPr>
              <a:t>Test Your Gerrymandering Knowledge</a:t>
            </a:r>
            <a:endParaRPr sz="4400">
              <a:solidFill>
                <a:srgbClr val="FFFFFF"/>
              </a:solidFill>
              <a:latin typeface="Proxima Nova Semibold"/>
              <a:ea typeface="Proxima Nova Semibold"/>
              <a:cs typeface="Proxima Nova Semibold"/>
              <a:sym typeface="Proxima Nova Semibold"/>
            </a:endParaRPr>
          </a:p>
        </p:txBody>
      </p:sp>
      <p:cxnSp>
        <p:nvCxnSpPr>
          <p:cNvPr id="263" name="Google Shape;263;p32"/>
          <p:cNvCxnSpPr/>
          <p:nvPr/>
        </p:nvCxnSpPr>
        <p:spPr>
          <a:xfrm>
            <a:off x="2964213" y="1423500"/>
            <a:ext cx="6260400" cy="14400"/>
          </a:xfrm>
          <a:prstGeom prst="straightConnector1">
            <a:avLst/>
          </a:prstGeom>
          <a:noFill/>
          <a:ln cap="flat" cmpd="sng" w="28575">
            <a:solidFill>
              <a:schemeClr val="dk2"/>
            </a:solidFill>
            <a:prstDash val="solid"/>
            <a:round/>
            <a:headEnd len="med" w="med" type="none"/>
            <a:tailEnd len="med" w="med" type="non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8A8E0"/>
        </a:solidFill>
      </p:bgPr>
    </p:bg>
    <p:spTree>
      <p:nvGrpSpPr>
        <p:cNvPr id="267" name="Shape 267"/>
        <p:cNvGrpSpPr/>
        <p:nvPr/>
      </p:nvGrpSpPr>
      <p:grpSpPr>
        <a:xfrm>
          <a:off x="0" y="0"/>
          <a:ext cx="0" cy="0"/>
          <a:chOff x="0" y="0"/>
          <a:chExt cx="0" cy="0"/>
        </a:xfrm>
      </p:grpSpPr>
      <p:sp>
        <p:nvSpPr>
          <p:cNvPr id="268" name="Google Shape;268;p33"/>
          <p:cNvSpPr txBox="1"/>
          <p:nvPr/>
        </p:nvSpPr>
        <p:spPr>
          <a:xfrm>
            <a:off x="1600200" y="1604963"/>
            <a:ext cx="9144000" cy="2387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6800"/>
              <a:buFont typeface="Georgia"/>
              <a:buNone/>
            </a:pPr>
            <a:r>
              <a:rPr lang="en-US" sz="6800">
                <a:solidFill>
                  <a:schemeClr val="lt1"/>
                </a:solidFill>
                <a:latin typeface="Georgia"/>
                <a:ea typeface="Georgia"/>
                <a:cs typeface="Georgia"/>
                <a:sym typeface="Georgia"/>
              </a:rPr>
              <a:t>Sister District Project </a:t>
            </a:r>
            <a:endParaRPr sz="6800">
              <a:solidFill>
                <a:schemeClr val="lt1"/>
              </a:solidFill>
              <a:latin typeface="Georgia"/>
              <a:ea typeface="Georgia"/>
              <a:cs typeface="Georgia"/>
              <a:sym typeface="Georgia"/>
            </a:endParaRPr>
          </a:p>
          <a:p>
            <a:pPr indent="0" lvl="0" marL="0" marR="0" rtl="0" algn="ctr">
              <a:spcBef>
                <a:spcPts val="0"/>
              </a:spcBef>
              <a:spcAft>
                <a:spcPts val="0"/>
              </a:spcAft>
              <a:buClr>
                <a:schemeClr val="lt1"/>
              </a:buClr>
              <a:buSzPts val="6800"/>
              <a:buFont typeface="Georgia"/>
              <a:buNone/>
            </a:pPr>
            <a:r>
              <a:rPr lang="en-US" sz="6800">
                <a:solidFill>
                  <a:schemeClr val="lt1"/>
                </a:solidFill>
                <a:latin typeface="Georgia"/>
                <a:ea typeface="Georgia"/>
                <a:cs typeface="Georgia"/>
                <a:sym typeface="Georgia"/>
              </a:rPr>
              <a:t>State Strategy </a:t>
            </a:r>
            <a:endParaRPr sz="6800">
              <a:solidFill>
                <a:schemeClr val="lt1"/>
              </a:solidFill>
              <a:latin typeface="Georgia"/>
              <a:ea typeface="Georgia"/>
              <a:cs typeface="Georgia"/>
              <a:sym typeface="Georgi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sp>
        <p:nvSpPr>
          <p:cNvPr id="273" name="Google Shape;273;p34"/>
          <p:cNvSpPr txBox="1"/>
          <p:nvPr>
            <p:ph type="title"/>
          </p:nvPr>
        </p:nvSpPr>
        <p:spPr>
          <a:xfrm>
            <a:off x="838200" y="441325"/>
            <a:ext cx="10515600" cy="1325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28A8E0"/>
              </a:buClr>
              <a:buSzPts val="4400"/>
              <a:buFont typeface="Georgia"/>
              <a:buNone/>
            </a:pPr>
            <a:r>
              <a:rPr lang="en-US">
                <a:solidFill>
                  <a:srgbClr val="28A8E0"/>
                </a:solidFill>
                <a:latin typeface="Georgia"/>
                <a:ea typeface="Georgia"/>
                <a:cs typeface="Georgia"/>
                <a:sym typeface="Georgia"/>
              </a:rPr>
              <a:t>States draw districts, but what else</a:t>
            </a:r>
            <a:r>
              <a:rPr i="0" lang="en-US" sz="4400" u="none" cap="none" strike="noStrike">
                <a:solidFill>
                  <a:srgbClr val="28A8E0"/>
                </a:solidFill>
                <a:latin typeface="Georgia"/>
                <a:ea typeface="Georgia"/>
                <a:cs typeface="Georgia"/>
                <a:sym typeface="Georgia"/>
              </a:rPr>
              <a:t>?   </a:t>
            </a:r>
            <a:endParaRPr>
              <a:latin typeface="Georgia"/>
              <a:ea typeface="Georgia"/>
              <a:cs typeface="Georgia"/>
              <a:sym typeface="Georgia"/>
            </a:endParaRPr>
          </a:p>
        </p:txBody>
      </p:sp>
      <p:sp>
        <p:nvSpPr>
          <p:cNvPr id="274" name="Google Shape;274;p34"/>
          <p:cNvSpPr/>
          <p:nvPr/>
        </p:nvSpPr>
        <p:spPr>
          <a:xfrm>
            <a:off x="0" y="6400521"/>
            <a:ext cx="12188700" cy="342600"/>
          </a:xfrm>
          <a:prstGeom prst="rect">
            <a:avLst/>
          </a:prstGeom>
          <a:solidFill>
            <a:srgbClr val="28A8E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1" marL="457200" marR="0" rtl="0" algn="l">
              <a:spcBef>
                <a:spcPts val="0"/>
              </a:spcBef>
              <a:spcAft>
                <a:spcPts val="0"/>
              </a:spcAft>
              <a:buNone/>
            </a:pPr>
            <a:r>
              <a:t/>
            </a:r>
            <a:endParaRPr b="0" i="0" sz="4000" u="none" cap="none" strike="noStrike">
              <a:solidFill>
                <a:schemeClr val="lt1"/>
              </a:solidFill>
              <a:latin typeface="Calibri"/>
              <a:ea typeface="Calibri"/>
              <a:cs typeface="Calibri"/>
              <a:sym typeface="Calibri"/>
            </a:endParaRPr>
          </a:p>
        </p:txBody>
      </p:sp>
      <p:sp>
        <p:nvSpPr>
          <p:cNvPr id="275" name="Google Shape;275;p34"/>
          <p:cNvSpPr/>
          <p:nvPr/>
        </p:nvSpPr>
        <p:spPr>
          <a:xfrm>
            <a:off x="0" y="6350388"/>
            <a:ext cx="121887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Blue + Red for a Bluer Tomorrow  |  www.sisterdistrictma.com</a:t>
            </a:r>
            <a:endParaRPr sz="1800">
              <a:solidFill>
                <a:schemeClr val="lt1"/>
              </a:solidFill>
              <a:latin typeface="Calibri"/>
              <a:ea typeface="Calibri"/>
              <a:cs typeface="Calibri"/>
              <a:sym typeface="Calibri"/>
            </a:endParaRPr>
          </a:p>
        </p:txBody>
      </p:sp>
      <p:sp>
        <p:nvSpPr>
          <p:cNvPr id="276" name="Google Shape;276;p34"/>
          <p:cNvSpPr txBox="1"/>
          <p:nvPr/>
        </p:nvSpPr>
        <p:spPr>
          <a:xfrm>
            <a:off x="838201" y="1690688"/>
            <a:ext cx="10649100" cy="43026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40000"/>
              </a:lnSpc>
              <a:spcBef>
                <a:spcPts val="0"/>
              </a:spcBef>
              <a:spcAft>
                <a:spcPts val="0"/>
              </a:spcAft>
              <a:buClr>
                <a:schemeClr val="dk1"/>
              </a:buClr>
              <a:buSzPts val="2400"/>
              <a:buFont typeface="Arial"/>
              <a:buChar char="•"/>
            </a:pPr>
            <a:r>
              <a:rPr lang="en-US" sz="2400">
                <a:solidFill>
                  <a:schemeClr val="dk1"/>
                </a:solidFill>
                <a:latin typeface="Proxima Nova Semibold"/>
                <a:ea typeface="Proxima Nova Semibold"/>
                <a:cs typeface="Proxima Nova Semibold"/>
                <a:sym typeface="Proxima Nova Semibold"/>
              </a:rPr>
              <a:t>State elections</a:t>
            </a:r>
            <a:r>
              <a:rPr lang="en-US" sz="2400">
                <a:solidFill>
                  <a:schemeClr val="dk1"/>
                </a:solidFill>
                <a:latin typeface="Proxima Nova"/>
                <a:ea typeface="Proxima Nova"/>
                <a:cs typeface="Proxima Nova"/>
                <a:sym typeface="Proxima Nova"/>
              </a:rPr>
              <a:t> energize the grassroots (“reverse coattails”).</a:t>
            </a:r>
            <a:endParaRPr>
              <a:latin typeface="Proxima Nova"/>
              <a:ea typeface="Proxima Nova"/>
              <a:cs typeface="Proxima Nova"/>
              <a:sym typeface="Proxima Nova"/>
            </a:endParaRPr>
          </a:p>
          <a:p>
            <a:pPr indent="-285750" lvl="0" marL="285750" marR="0" rtl="0" algn="l">
              <a:lnSpc>
                <a:spcPct val="140000"/>
              </a:lnSpc>
              <a:spcBef>
                <a:spcPts val="0"/>
              </a:spcBef>
              <a:spcAft>
                <a:spcPts val="0"/>
              </a:spcAft>
              <a:buClr>
                <a:schemeClr val="dk1"/>
              </a:buClr>
              <a:buSzPts val="2400"/>
              <a:buFont typeface="Arial"/>
              <a:buChar char="•"/>
            </a:pPr>
            <a:r>
              <a:rPr lang="en-US" sz="2400">
                <a:solidFill>
                  <a:schemeClr val="dk1"/>
                </a:solidFill>
                <a:latin typeface="Proxima Nova Semibold"/>
                <a:ea typeface="Proxima Nova Semibold"/>
                <a:cs typeface="Proxima Nova Semibold"/>
                <a:sym typeface="Proxima Nova Semibold"/>
              </a:rPr>
              <a:t>State leaders</a:t>
            </a:r>
            <a:r>
              <a:rPr lang="en-US" sz="2400">
                <a:solidFill>
                  <a:schemeClr val="dk1"/>
                </a:solidFill>
                <a:latin typeface="Proxima Nova"/>
                <a:ea typeface="Proxima Nova"/>
                <a:cs typeface="Proxima Nova"/>
                <a:sym typeface="Proxima Nova"/>
              </a:rPr>
              <a:t> become national leaders – feed the leadership pipeline.</a:t>
            </a:r>
            <a:endParaRPr>
              <a:latin typeface="Proxima Nova"/>
              <a:ea typeface="Proxima Nova"/>
              <a:cs typeface="Proxima Nova"/>
              <a:sym typeface="Proxima Nova"/>
            </a:endParaRPr>
          </a:p>
          <a:p>
            <a:pPr indent="-285750" lvl="0" marL="285750" marR="0" rtl="0" algn="l">
              <a:lnSpc>
                <a:spcPct val="140000"/>
              </a:lnSpc>
              <a:spcBef>
                <a:spcPts val="0"/>
              </a:spcBef>
              <a:spcAft>
                <a:spcPts val="0"/>
              </a:spcAft>
              <a:buClr>
                <a:schemeClr val="dk1"/>
              </a:buClr>
              <a:buSzPts val="2400"/>
              <a:buFont typeface="Arial"/>
              <a:buChar char="•"/>
            </a:pPr>
            <a:r>
              <a:rPr lang="en-US" sz="2400">
                <a:solidFill>
                  <a:schemeClr val="dk1"/>
                </a:solidFill>
                <a:latin typeface="Proxima Nova Semibold"/>
                <a:ea typeface="Proxima Nova Semibold"/>
                <a:cs typeface="Proxima Nova Semibold"/>
                <a:sym typeface="Proxima Nova Semibold"/>
              </a:rPr>
              <a:t>State campaigns</a:t>
            </a:r>
            <a:r>
              <a:rPr lang="en-US" sz="2400">
                <a:solidFill>
                  <a:schemeClr val="dk1"/>
                </a:solidFill>
                <a:latin typeface="Proxima Nova"/>
                <a:ea typeface="Proxima Nova"/>
                <a:cs typeface="Proxima Nova"/>
                <a:sym typeface="Proxima Nova"/>
              </a:rPr>
              <a:t> need us; small $$ have an outsized </a:t>
            </a:r>
            <a:r>
              <a:rPr lang="en-US" sz="2400">
                <a:solidFill>
                  <a:schemeClr val="dk1"/>
                </a:solidFill>
                <a:latin typeface="Proxima Nova"/>
                <a:ea typeface="Proxima Nova"/>
                <a:cs typeface="Proxima Nova"/>
                <a:sym typeface="Proxima Nova"/>
              </a:rPr>
              <a:t>impact</a:t>
            </a:r>
            <a:r>
              <a:rPr lang="en-US" sz="2400">
                <a:solidFill>
                  <a:schemeClr val="dk1"/>
                </a:solidFill>
                <a:latin typeface="Proxima Nova"/>
                <a:ea typeface="Proxima Nova"/>
                <a:cs typeface="Proxima Nova"/>
                <a:sym typeface="Proxima Nova"/>
              </a:rPr>
              <a:t>.</a:t>
            </a:r>
            <a:endParaRPr sz="2400">
              <a:solidFill>
                <a:schemeClr val="dk1"/>
              </a:solidFill>
              <a:latin typeface="Proxima Nova"/>
              <a:ea typeface="Proxima Nova"/>
              <a:cs typeface="Proxima Nova"/>
              <a:sym typeface="Proxima Nova"/>
            </a:endParaRPr>
          </a:p>
          <a:p>
            <a:pPr indent="-285750" lvl="0" marL="285750" rtl="0" algn="l">
              <a:lnSpc>
                <a:spcPct val="140000"/>
              </a:lnSpc>
              <a:spcBef>
                <a:spcPts val="0"/>
              </a:spcBef>
              <a:spcAft>
                <a:spcPts val="0"/>
              </a:spcAft>
              <a:buClr>
                <a:schemeClr val="dk1"/>
              </a:buClr>
              <a:buSzPts val="2400"/>
              <a:buFont typeface="Arial"/>
              <a:buChar char="•"/>
            </a:pPr>
            <a:r>
              <a:rPr lang="en-US" sz="2400">
                <a:solidFill>
                  <a:schemeClr val="dk1"/>
                </a:solidFill>
                <a:latin typeface="Proxima Nova Semibold"/>
                <a:ea typeface="Proxima Nova Semibold"/>
                <a:cs typeface="Proxima Nova Semibold"/>
                <a:sym typeface="Proxima Nova Semibold"/>
              </a:rPr>
              <a:t>State laws</a:t>
            </a:r>
            <a:r>
              <a:rPr lang="en-US" sz="2400">
                <a:solidFill>
                  <a:schemeClr val="dk1"/>
                </a:solidFill>
                <a:latin typeface="Proxima Nova"/>
                <a:ea typeface="Proxima Nova"/>
                <a:cs typeface="Proxima Nova"/>
                <a:sym typeface="Proxima Nova"/>
              </a:rPr>
              <a:t> impact our day-to-day lives &amp; progressive (or regressive) policies travel across state lines</a:t>
            </a:r>
            <a:endParaRPr sz="2400">
              <a:solidFill>
                <a:schemeClr val="dk1"/>
              </a:solidFill>
              <a:latin typeface="Proxima Nova Semibold"/>
              <a:ea typeface="Proxima Nova Semibold"/>
              <a:cs typeface="Proxima Nova Semibold"/>
              <a:sym typeface="Proxima Nova Semibold"/>
            </a:endParaRPr>
          </a:p>
          <a:p>
            <a:pPr indent="0" lvl="0" marL="0" marR="0" rtl="0" algn="l">
              <a:lnSpc>
                <a:spcPct val="140000"/>
              </a:lnSpc>
              <a:spcBef>
                <a:spcPts val="0"/>
              </a:spcBef>
              <a:spcAft>
                <a:spcPts val="0"/>
              </a:spcAft>
              <a:buNone/>
            </a:pPr>
            <a:r>
              <a:t/>
            </a:r>
            <a:endParaRPr sz="2400">
              <a:solidFill>
                <a:schemeClr val="dk1"/>
              </a:solidFill>
              <a:latin typeface="Proxima Nova"/>
              <a:ea typeface="Proxima Nova"/>
              <a:cs typeface="Proxima Nova"/>
              <a:sym typeface="Proxima Nova"/>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sp>
        <p:nvSpPr>
          <p:cNvPr id="281" name="Google Shape;281;p35"/>
          <p:cNvSpPr txBox="1"/>
          <p:nvPr>
            <p:ph type="title"/>
          </p:nvPr>
        </p:nvSpPr>
        <p:spPr>
          <a:xfrm>
            <a:off x="838200" y="-92075"/>
            <a:ext cx="10515600" cy="1325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28A8E0"/>
              </a:buClr>
              <a:buSzPts val="4400"/>
              <a:buFont typeface="Georgia"/>
              <a:buNone/>
            </a:pPr>
            <a:r>
              <a:rPr lang="en-US">
                <a:solidFill>
                  <a:srgbClr val="28A8E0"/>
                </a:solidFill>
                <a:latin typeface="Georgia"/>
                <a:ea typeface="Georgia"/>
                <a:cs typeface="Georgia"/>
                <a:sym typeface="Georgia"/>
              </a:rPr>
              <a:t>When Dems Control States</a:t>
            </a:r>
            <a:endParaRPr>
              <a:latin typeface="Georgia"/>
              <a:ea typeface="Georgia"/>
              <a:cs typeface="Georgia"/>
              <a:sym typeface="Georgia"/>
            </a:endParaRPr>
          </a:p>
        </p:txBody>
      </p:sp>
      <p:sp>
        <p:nvSpPr>
          <p:cNvPr id="282" name="Google Shape;282;p35"/>
          <p:cNvSpPr/>
          <p:nvPr/>
        </p:nvSpPr>
        <p:spPr>
          <a:xfrm>
            <a:off x="0" y="6400521"/>
            <a:ext cx="12188700" cy="342600"/>
          </a:xfrm>
          <a:prstGeom prst="rect">
            <a:avLst/>
          </a:prstGeom>
          <a:solidFill>
            <a:srgbClr val="28A8E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1" marL="457200" marR="0" rtl="0" algn="l">
              <a:spcBef>
                <a:spcPts val="0"/>
              </a:spcBef>
              <a:spcAft>
                <a:spcPts val="0"/>
              </a:spcAft>
              <a:buNone/>
            </a:pPr>
            <a:r>
              <a:t/>
            </a:r>
            <a:endParaRPr b="0" i="0" sz="4000" u="none" cap="none" strike="noStrike">
              <a:solidFill>
                <a:schemeClr val="lt1"/>
              </a:solidFill>
              <a:latin typeface="Calibri"/>
              <a:ea typeface="Calibri"/>
              <a:cs typeface="Calibri"/>
              <a:sym typeface="Calibri"/>
            </a:endParaRPr>
          </a:p>
        </p:txBody>
      </p:sp>
      <p:sp>
        <p:nvSpPr>
          <p:cNvPr id="283" name="Google Shape;283;p35"/>
          <p:cNvSpPr/>
          <p:nvPr/>
        </p:nvSpPr>
        <p:spPr>
          <a:xfrm>
            <a:off x="0" y="6350388"/>
            <a:ext cx="121887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Blue + Red for a Bluer Tomorrow  |  www.sisterdistrictma.com</a:t>
            </a:r>
            <a:endParaRPr sz="1800">
              <a:solidFill>
                <a:schemeClr val="lt1"/>
              </a:solidFill>
              <a:latin typeface="Calibri"/>
              <a:ea typeface="Calibri"/>
              <a:cs typeface="Calibri"/>
              <a:sym typeface="Calibri"/>
            </a:endParaRPr>
          </a:p>
        </p:txBody>
      </p:sp>
      <p:sp>
        <p:nvSpPr>
          <p:cNvPr id="284" name="Google Shape;284;p35"/>
          <p:cNvSpPr/>
          <p:nvPr/>
        </p:nvSpPr>
        <p:spPr>
          <a:xfrm>
            <a:off x="908750" y="1013200"/>
            <a:ext cx="9937200" cy="5568900"/>
          </a:xfrm>
          <a:prstGeom prst="ellipse">
            <a:avLst/>
          </a:prstGeom>
          <a:solidFill>
            <a:srgbClr val="2CB7E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None/>
            </a:pPr>
            <a:r>
              <a:t/>
            </a:r>
            <a:endParaRPr sz="2000">
              <a:solidFill>
                <a:srgbClr val="666666"/>
              </a:solidFill>
              <a:latin typeface="Proxima Nova Semibold"/>
              <a:ea typeface="Proxima Nova Semibold"/>
              <a:cs typeface="Proxima Nova Semibold"/>
              <a:sym typeface="Proxima Nova Semibold"/>
            </a:endParaRPr>
          </a:p>
        </p:txBody>
      </p:sp>
      <p:sp>
        <p:nvSpPr>
          <p:cNvPr id="285" name="Google Shape;285;p35"/>
          <p:cNvSpPr/>
          <p:nvPr/>
        </p:nvSpPr>
        <p:spPr>
          <a:xfrm>
            <a:off x="7594875" y="900775"/>
            <a:ext cx="4280700" cy="4357200"/>
          </a:xfrm>
          <a:prstGeom prst="ellipse">
            <a:avLst/>
          </a:prstGeom>
          <a:solidFill>
            <a:srgbClr val="B4A7D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None/>
            </a:pPr>
            <a:r>
              <a:t/>
            </a:r>
            <a:endParaRPr sz="2000">
              <a:solidFill>
                <a:srgbClr val="666666"/>
              </a:solidFill>
              <a:latin typeface="Proxima Nova Semibold"/>
              <a:ea typeface="Proxima Nova Semibold"/>
              <a:cs typeface="Proxima Nova Semibold"/>
              <a:sym typeface="Proxima Nova Semibold"/>
            </a:endParaRPr>
          </a:p>
        </p:txBody>
      </p:sp>
      <p:sp>
        <p:nvSpPr>
          <p:cNvPr id="286" name="Google Shape;286;p35"/>
          <p:cNvSpPr txBox="1"/>
          <p:nvPr/>
        </p:nvSpPr>
        <p:spPr>
          <a:xfrm>
            <a:off x="8571525" y="1129425"/>
            <a:ext cx="2327400" cy="897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US" sz="2000">
                <a:solidFill>
                  <a:srgbClr val="1155CC"/>
                </a:solidFill>
                <a:latin typeface="Proxima Nova Semibold"/>
                <a:ea typeface="Proxima Nova Semibold"/>
                <a:cs typeface="Proxima Nova Semibold"/>
                <a:sym typeface="Proxima Nova Semibold"/>
              </a:rPr>
              <a:t>VIRGINIA</a:t>
            </a:r>
            <a:endParaRPr sz="2000">
              <a:solidFill>
                <a:srgbClr val="1155CC"/>
              </a:solidFill>
              <a:latin typeface="Proxima Nova Semibold"/>
              <a:ea typeface="Proxima Nova Semibold"/>
              <a:cs typeface="Proxima Nova Semibold"/>
              <a:sym typeface="Proxima Nova Semibold"/>
            </a:endParaRPr>
          </a:p>
          <a:p>
            <a:pPr indent="0" lvl="0" marL="0" marR="0" rtl="0" algn="ctr">
              <a:lnSpc>
                <a:spcPct val="100000"/>
              </a:lnSpc>
              <a:spcBef>
                <a:spcPts val="0"/>
              </a:spcBef>
              <a:spcAft>
                <a:spcPts val="0"/>
              </a:spcAft>
              <a:buNone/>
            </a:pPr>
            <a:r>
              <a:rPr lang="en-US" sz="2000">
                <a:solidFill>
                  <a:srgbClr val="1155CC"/>
                </a:solidFill>
                <a:latin typeface="Proxima Nova Semibold"/>
                <a:ea typeface="Proxima Nova Semibold"/>
                <a:cs typeface="Proxima Nova Semibold"/>
                <a:sym typeface="Proxima Nova Semibold"/>
              </a:rPr>
              <a:t>Flipped in 2019</a:t>
            </a:r>
            <a:endParaRPr sz="2000">
              <a:solidFill>
                <a:srgbClr val="1155CC"/>
              </a:solidFill>
              <a:latin typeface="Proxima Nova Semibold"/>
              <a:ea typeface="Proxima Nova Semibold"/>
              <a:cs typeface="Proxima Nova Semibold"/>
              <a:sym typeface="Proxima Nova Semibold"/>
            </a:endParaRPr>
          </a:p>
          <a:p>
            <a:pPr indent="0" lvl="0" marL="0" marR="0" rtl="0" algn="ctr">
              <a:lnSpc>
                <a:spcPct val="100000"/>
              </a:lnSpc>
              <a:spcBef>
                <a:spcPts val="0"/>
              </a:spcBef>
              <a:spcAft>
                <a:spcPts val="0"/>
              </a:spcAft>
              <a:buNone/>
            </a:pPr>
            <a:r>
              <a:rPr lang="en-US" sz="2000">
                <a:solidFill>
                  <a:srgbClr val="1155CC"/>
                </a:solidFill>
                <a:latin typeface="Proxima Nova Semibold"/>
                <a:ea typeface="Proxima Nova Semibold"/>
                <a:cs typeface="Proxima Nova Semibold"/>
                <a:sym typeface="Proxima Nova Semibold"/>
              </a:rPr>
              <a:t>(proposed)</a:t>
            </a:r>
            <a:endParaRPr sz="2000">
              <a:solidFill>
                <a:srgbClr val="1155CC"/>
              </a:solidFill>
              <a:latin typeface="Proxima Nova Semibold"/>
              <a:ea typeface="Proxima Nova Semibold"/>
              <a:cs typeface="Proxima Nova Semibold"/>
              <a:sym typeface="Proxima Nova Semibold"/>
            </a:endParaRPr>
          </a:p>
        </p:txBody>
      </p:sp>
      <p:grpSp>
        <p:nvGrpSpPr>
          <p:cNvPr id="287" name="Google Shape;287;p35"/>
          <p:cNvGrpSpPr/>
          <p:nvPr/>
        </p:nvGrpSpPr>
        <p:grpSpPr>
          <a:xfrm>
            <a:off x="3859111" y="2045142"/>
            <a:ext cx="4354798" cy="4346860"/>
            <a:chOff x="4010110" y="1064756"/>
            <a:chExt cx="3412316" cy="3170807"/>
          </a:xfrm>
        </p:grpSpPr>
        <p:grpSp>
          <p:nvGrpSpPr>
            <p:cNvPr id="288" name="Google Shape;288;p35"/>
            <p:cNvGrpSpPr/>
            <p:nvPr/>
          </p:nvGrpSpPr>
          <p:grpSpPr>
            <a:xfrm>
              <a:off x="4010110" y="1064756"/>
              <a:ext cx="3412316" cy="3170807"/>
              <a:chOff x="3619861" y="407378"/>
              <a:chExt cx="2166000" cy="2166000"/>
            </a:xfrm>
          </p:grpSpPr>
          <p:sp>
            <p:nvSpPr>
              <p:cNvPr id="289" name="Google Shape;289;p35"/>
              <p:cNvSpPr/>
              <p:nvPr/>
            </p:nvSpPr>
            <p:spPr>
              <a:xfrm>
                <a:off x="3619861" y="407378"/>
                <a:ext cx="2166000" cy="2166000"/>
              </a:xfrm>
              <a:prstGeom prst="ellipse">
                <a:avLst/>
              </a:pr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0" name="Google Shape;290;p35"/>
              <p:cNvSpPr txBox="1"/>
              <p:nvPr/>
            </p:nvSpPr>
            <p:spPr>
              <a:xfrm>
                <a:off x="4024522" y="707737"/>
                <a:ext cx="1328400" cy="661500"/>
              </a:xfrm>
              <a:prstGeom prst="rect">
                <a:avLst/>
              </a:prstGeom>
              <a:solidFill>
                <a:srgbClr val="6D9EEB"/>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300">
                  <a:solidFill>
                    <a:srgbClr val="FFFFFF"/>
                  </a:solidFill>
                  <a:latin typeface="Roboto"/>
                  <a:ea typeface="Roboto"/>
                  <a:cs typeface="Roboto"/>
                  <a:sym typeface="Roboto"/>
                </a:endParaRPr>
              </a:p>
            </p:txBody>
          </p:sp>
        </p:grpSp>
        <p:sp>
          <p:nvSpPr>
            <p:cNvPr id="291" name="Google Shape;291;p35"/>
            <p:cNvSpPr txBox="1"/>
            <p:nvPr/>
          </p:nvSpPr>
          <p:spPr>
            <a:xfrm>
              <a:off x="4552561" y="1158221"/>
              <a:ext cx="2327400" cy="654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US" sz="2000">
                  <a:solidFill>
                    <a:srgbClr val="1155CC"/>
                  </a:solidFill>
                  <a:latin typeface="Proxima Nova Semibold"/>
                  <a:ea typeface="Proxima Nova Semibold"/>
                  <a:cs typeface="Proxima Nova Semibold"/>
                  <a:sym typeface="Proxima Nova Semibold"/>
                </a:rPr>
                <a:t>COLORADO</a:t>
              </a:r>
              <a:endParaRPr sz="2000">
                <a:solidFill>
                  <a:srgbClr val="1155CC"/>
                </a:solidFill>
                <a:latin typeface="Proxima Nova Semibold"/>
                <a:ea typeface="Proxima Nova Semibold"/>
                <a:cs typeface="Proxima Nova Semibold"/>
                <a:sym typeface="Proxima Nova Semibold"/>
              </a:endParaRPr>
            </a:p>
            <a:p>
              <a:pPr indent="0" lvl="0" marL="0" marR="0" rtl="0" algn="ctr">
                <a:lnSpc>
                  <a:spcPct val="100000"/>
                </a:lnSpc>
                <a:spcBef>
                  <a:spcPts val="0"/>
                </a:spcBef>
                <a:spcAft>
                  <a:spcPts val="0"/>
                </a:spcAft>
                <a:buNone/>
              </a:pPr>
              <a:r>
                <a:rPr lang="en-US" sz="2000">
                  <a:solidFill>
                    <a:srgbClr val="1155CC"/>
                  </a:solidFill>
                  <a:latin typeface="Proxima Nova Semibold"/>
                  <a:ea typeface="Proxima Nova Semibold"/>
                  <a:cs typeface="Proxima Nova Semibold"/>
                  <a:sym typeface="Proxima Nova Semibold"/>
                </a:rPr>
                <a:t>Flipped in 2018</a:t>
              </a:r>
              <a:endParaRPr sz="2000">
                <a:solidFill>
                  <a:srgbClr val="1155CC"/>
                </a:solidFill>
                <a:latin typeface="Proxima Nova Semibold"/>
                <a:ea typeface="Proxima Nova Semibold"/>
                <a:cs typeface="Proxima Nova Semibold"/>
                <a:sym typeface="Proxima Nova Semibold"/>
              </a:endParaRPr>
            </a:p>
          </p:txBody>
        </p:sp>
      </p:grpSp>
      <p:grpSp>
        <p:nvGrpSpPr>
          <p:cNvPr id="292" name="Google Shape;292;p35"/>
          <p:cNvGrpSpPr/>
          <p:nvPr/>
        </p:nvGrpSpPr>
        <p:grpSpPr>
          <a:xfrm>
            <a:off x="237734" y="977022"/>
            <a:ext cx="4280803" cy="4231395"/>
            <a:chOff x="1108125" y="1045613"/>
            <a:chExt cx="3264300" cy="3317700"/>
          </a:xfrm>
        </p:grpSpPr>
        <p:sp>
          <p:nvSpPr>
            <p:cNvPr id="293" name="Google Shape;293;p35"/>
            <p:cNvSpPr/>
            <p:nvPr/>
          </p:nvSpPr>
          <p:spPr>
            <a:xfrm>
              <a:off x="1108125" y="1045613"/>
              <a:ext cx="3264300" cy="3317700"/>
            </a:xfrm>
            <a:prstGeom prst="ellipse">
              <a:avLst/>
            </a:prstGeom>
            <a:solidFill>
              <a:srgbClr val="EFEFEF"/>
            </a:solidFill>
            <a:ln cap="flat" cmpd="sng" w="9525">
              <a:solidFill>
                <a:srgbClr val="F3F3F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4" name="Google Shape;294;p35"/>
            <p:cNvSpPr txBox="1"/>
            <p:nvPr/>
          </p:nvSpPr>
          <p:spPr>
            <a:xfrm>
              <a:off x="1679616" y="1212347"/>
              <a:ext cx="2121300" cy="809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US" sz="2000">
                  <a:solidFill>
                    <a:srgbClr val="1155CC"/>
                  </a:solidFill>
                  <a:latin typeface="Proxima Nova Semibold"/>
                  <a:ea typeface="Proxima Nova Semibold"/>
                  <a:cs typeface="Proxima Nova Semibold"/>
                  <a:sym typeface="Proxima Nova Semibold"/>
                </a:rPr>
                <a:t>WASHINGTON</a:t>
              </a:r>
              <a:endParaRPr sz="2000">
                <a:solidFill>
                  <a:srgbClr val="1155CC"/>
                </a:solidFill>
                <a:latin typeface="Proxima Nova Semibold"/>
                <a:ea typeface="Proxima Nova Semibold"/>
                <a:cs typeface="Proxima Nova Semibold"/>
                <a:sym typeface="Proxima Nova Semibold"/>
              </a:endParaRPr>
            </a:p>
            <a:p>
              <a:pPr indent="0" lvl="0" marL="0" marR="0" rtl="0" algn="ctr">
                <a:lnSpc>
                  <a:spcPct val="100000"/>
                </a:lnSpc>
                <a:spcBef>
                  <a:spcPts val="0"/>
                </a:spcBef>
                <a:spcAft>
                  <a:spcPts val="0"/>
                </a:spcAft>
                <a:buNone/>
              </a:pPr>
              <a:r>
                <a:rPr lang="en-US" sz="2000">
                  <a:solidFill>
                    <a:srgbClr val="1155CC"/>
                  </a:solidFill>
                  <a:latin typeface="Proxima Nova Semibold"/>
                  <a:ea typeface="Proxima Nova Semibold"/>
                  <a:cs typeface="Proxima Nova Semibold"/>
                  <a:sym typeface="Proxima Nova Semibold"/>
                </a:rPr>
                <a:t>Flipped in 2017</a:t>
              </a:r>
              <a:endParaRPr sz="2000">
                <a:solidFill>
                  <a:srgbClr val="1155CC"/>
                </a:solidFill>
                <a:latin typeface="Proxima Nova Semibold"/>
                <a:ea typeface="Proxima Nova Semibold"/>
                <a:cs typeface="Proxima Nova Semibold"/>
                <a:sym typeface="Proxima Nova Semibold"/>
              </a:endParaRPr>
            </a:p>
          </p:txBody>
        </p:sp>
      </p:grpSp>
      <p:sp>
        <p:nvSpPr>
          <p:cNvPr id="295" name="Google Shape;295;p35"/>
          <p:cNvSpPr txBox="1"/>
          <p:nvPr/>
        </p:nvSpPr>
        <p:spPr>
          <a:xfrm>
            <a:off x="1164025" y="2057300"/>
            <a:ext cx="2052900" cy="52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2200">
                <a:solidFill>
                  <a:srgbClr val="666666"/>
                </a:solidFill>
              </a:rPr>
              <a:t>net neutrality</a:t>
            </a:r>
            <a:endParaRPr i="1">
              <a:latin typeface="Calibri"/>
              <a:ea typeface="Calibri"/>
              <a:cs typeface="Calibri"/>
              <a:sym typeface="Calibri"/>
            </a:endParaRPr>
          </a:p>
        </p:txBody>
      </p:sp>
      <p:sp>
        <p:nvSpPr>
          <p:cNvPr id="296" name="Google Shape;296;p35"/>
          <p:cNvSpPr txBox="1"/>
          <p:nvPr/>
        </p:nvSpPr>
        <p:spPr>
          <a:xfrm>
            <a:off x="1459025" y="2524525"/>
            <a:ext cx="2780100" cy="52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2200">
                <a:solidFill>
                  <a:srgbClr val="666666"/>
                </a:solidFill>
              </a:rPr>
              <a:t>bump stocks banned</a:t>
            </a:r>
            <a:endParaRPr i="1" sz="2200">
              <a:solidFill>
                <a:srgbClr val="666666"/>
              </a:solidFill>
            </a:endParaRPr>
          </a:p>
        </p:txBody>
      </p:sp>
      <p:sp>
        <p:nvSpPr>
          <p:cNvPr id="297" name="Google Shape;297;p35"/>
          <p:cNvSpPr txBox="1"/>
          <p:nvPr/>
        </p:nvSpPr>
        <p:spPr>
          <a:xfrm>
            <a:off x="1249600" y="4089000"/>
            <a:ext cx="2780100" cy="52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2200">
                <a:solidFill>
                  <a:srgbClr val="666666"/>
                </a:solidFill>
              </a:rPr>
              <a:t>equal pay act</a:t>
            </a:r>
            <a:endParaRPr i="1" sz="2200">
              <a:solidFill>
                <a:srgbClr val="666666"/>
              </a:solidFill>
            </a:endParaRPr>
          </a:p>
        </p:txBody>
      </p:sp>
      <p:sp>
        <p:nvSpPr>
          <p:cNvPr id="298" name="Google Shape;298;p35"/>
          <p:cNvSpPr txBox="1"/>
          <p:nvPr/>
        </p:nvSpPr>
        <p:spPr>
          <a:xfrm>
            <a:off x="1164025" y="3550950"/>
            <a:ext cx="2780100" cy="52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2200">
                <a:solidFill>
                  <a:srgbClr val="666666"/>
                </a:solidFill>
              </a:rPr>
              <a:t>police de-escalation</a:t>
            </a:r>
            <a:endParaRPr i="1" sz="2200">
              <a:solidFill>
                <a:srgbClr val="666666"/>
              </a:solidFill>
            </a:endParaRPr>
          </a:p>
        </p:txBody>
      </p:sp>
      <p:sp>
        <p:nvSpPr>
          <p:cNvPr id="299" name="Google Shape;299;p35"/>
          <p:cNvSpPr txBox="1"/>
          <p:nvPr/>
        </p:nvSpPr>
        <p:spPr>
          <a:xfrm>
            <a:off x="707875" y="3012900"/>
            <a:ext cx="2965200" cy="52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2200">
                <a:solidFill>
                  <a:srgbClr val="666666"/>
                </a:solidFill>
              </a:rPr>
              <a:t>auto voter-registration</a:t>
            </a:r>
            <a:endParaRPr i="1" sz="2200">
              <a:solidFill>
                <a:srgbClr val="666666"/>
              </a:solidFill>
            </a:endParaRPr>
          </a:p>
        </p:txBody>
      </p:sp>
      <p:sp>
        <p:nvSpPr>
          <p:cNvPr id="300" name="Google Shape;300;p35"/>
          <p:cNvSpPr txBox="1"/>
          <p:nvPr/>
        </p:nvSpPr>
        <p:spPr>
          <a:xfrm>
            <a:off x="4784938" y="3026300"/>
            <a:ext cx="2052900" cy="52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2200">
                <a:solidFill>
                  <a:srgbClr val="666666"/>
                </a:solidFill>
              </a:rPr>
              <a:t>equal pay</a:t>
            </a:r>
            <a:endParaRPr i="1">
              <a:latin typeface="Calibri"/>
              <a:ea typeface="Calibri"/>
              <a:cs typeface="Calibri"/>
              <a:sym typeface="Calibri"/>
            </a:endParaRPr>
          </a:p>
        </p:txBody>
      </p:sp>
      <p:sp>
        <p:nvSpPr>
          <p:cNvPr id="301" name="Google Shape;301;p35"/>
          <p:cNvSpPr txBox="1"/>
          <p:nvPr/>
        </p:nvSpPr>
        <p:spPr>
          <a:xfrm>
            <a:off x="5079951" y="3493525"/>
            <a:ext cx="2965200" cy="52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2200">
                <a:solidFill>
                  <a:srgbClr val="666666"/>
                </a:solidFill>
              </a:rPr>
              <a:t>universal kindergarten</a:t>
            </a:r>
            <a:endParaRPr i="1" sz="2200">
              <a:solidFill>
                <a:srgbClr val="666666"/>
              </a:solidFill>
            </a:endParaRPr>
          </a:p>
        </p:txBody>
      </p:sp>
      <p:sp>
        <p:nvSpPr>
          <p:cNvPr id="302" name="Google Shape;302;p35"/>
          <p:cNvSpPr txBox="1"/>
          <p:nvPr/>
        </p:nvSpPr>
        <p:spPr>
          <a:xfrm>
            <a:off x="4793488" y="5286100"/>
            <a:ext cx="2780100" cy="52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2200">
                <a:solidFill>
                  <a:srgbClr val="666666"/>
                </a:solidFill>
              </a:rPr>
              <a:t>police &amp; prison data</a:t>
            </a:r>
            <a:endParaRPr i="1" sz="2200">
              <a:solidFill>
                <a:srgbClr val="666666"/>
              </a:solidFill>
            </a:endParaRPr>
          </a:p>
        </p:txBody>
      </p:sp>
      <p:sp>
        <p:nvSpPr>
          <p:cNvPr id="303" name="Google Shape;303;p35"/>
          <p:cNvSpPr txBox="1"/>
          <p:nvPr/>
        </p:nvSpPr>
        <p:spPr>
          <a:xfrm>
            <a:off x="4648451" y="4509300"/>
            <a:ext cx="3070200" cy="77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2200">
                <a:solidFill>
                  <a:srgbClr val="666666"/>
                </a:solidFill>
              </a:rPr>
              <a:t>cash bail banned for low-level offenses</a:t>
            </a:r>
            <a:endParaRPr i="1" sz="2200">
              <a:solidFill>
                <a:srgbClr val="666666"/>
              </a:solidFill>
            </a:endParaRPr>
          </a:p>
        </p:txBody>
      </p:sp>
      <p:sp>
        <p:nvSpPr>
          <p:cNvPr id="304" name="Google Shape;304;p35"/>
          <p:cNvSpPr txBox="1"/>
          <p:nvPr/>
        </p:nvSpPr>
        <p:spPr>
          <a:xfrm>
            <a:off x="4328800" y="3981900"/>
            <a:ext cx="3709500" cy="52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2200">
                <a:solidFill>
                  <a:srgbClr val="666666"/>
                </a:solidFill>
              </a:rPr>
              <a:t>conversion therapy banned</a:t>
            </a:r>
            <a:endParaRPr i="1" sz="2200">
              <a:solidFill>
                <a:srgbClr val="666666"/>
              </a:solidFill>
            </a:endParaRPr>
          </a:p>
        </p:txBody>
      </p:sp>
      <p:sp>
        <p:nvSpPr>
          <p:cNvPr id="305" name="Google Shape;305;p35"/>
          <p:cNvSpPr txBox="1"/>
          <p:nvPr/>
        </p:nvSpPr>
        <p:spPr>
          <a:xfrm>
            <a:off x="8492488" y="2636625"/>
            <a:ext cx="2052900" cy="52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2200">
                <a:solidFill>
                  <a:srgbClr val="666666"/>
                </a:solidFill>
              </a:rPr>
              <a:t>ratify</a:t>
            </a:r>
            <a:r>
              <a:rPr i="1" lang="en-US" sz="2200">
                <a:solidFill>
                  <a:srgbClr val="666666"/>
                </a:solidFill>
              </a:rPr>
              <a:t> the ERA</a:t>
            </a:r>
            <a:endParaRPr i="1">
              <a:latin typeface="Calibri"/>
              <a:ea typeface="Calibri"/>
              <a:cs typeface="Calibri"/>
              <a:sym typeface="Calibri"/>
            </a:endParaRPr>
          </a:p>
        </p:txBody>
      </p:sp>
      <p:sp>
        <p:nvSpPr>
          <p:cNvPr id="306" name="Google Shape;306;p35"/>
          <p:cNvSpPr txBox="1"/>
          <p:nvPr/>
        </p:nvSpPr>
        <p:spPr>
          <a:xfrm>
            <a:off x="8916922" y="4417313"/>
            <a:ext cx="2052900" cy="52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2200">
                <a:solidFill>
                  <a:srgbClr val="666666"/>
                </a:solidFill>
              </a:rPr>
              <a:t>voting rights</a:t>
            </a:r>
            <a:endParaRPr i="1" sz="2200">
              <a:solidFill>
                <a:srgbClr val="666666"/>
              </a:solidFill>
            </a:endParaRPr>
          </a:p>
        </p:txBody>
      </p:sp>
      <p:sp>
        <p:nvSpPr>
          <p:cNvPr id="307" name="Google Shape;307;p35"/>
          <p:cNvSpPr txBox="1"/>
          <p:nvPr/>
        </p:nvSpPr>
        <p:spPr>
          <a:xfrm>
            <a:off x="8399925" y="3602188"/>
            <a:ext cx="3189000" cy="89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2200">
                <a:solidFill>
                  <a:srgbClr val="666666"/>
                </a:solidFill>
              </a:rPr>
              <a:t>check on LGBTQ+ housing discrimination</a:t>
            </a:r>
            <a:endParaRPr i="1" sz="2200">
              <a:solidFill>
                <a:srgbClr val="666666"/>
              </a:solidFill>
            </a:endParaRPr>
          </a:p>
        </p:txBody>
      </p:sp>
      <p:sp>
        <p:nvSpPr>
          <p:cNvPr id="308" name="Google Shape;308;p35"/>
          <p:cNvSpPr txBox="1"/>
          <p:nvPr/>
        </p:nvSpPr>
        <p:spPr>
          <a:xfrm>
            <a:off x="8102125" y="3111300"/>
            <a:ext cx="3987300" cy="61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2200">
                <a:solidFill>
                  <a:srgbClr val="666666"/>
                </a:solidFill>
              </a:rPr>
              <a:t>universal background checks</a:t>
            </a:r>
            <a:endParaRPr i="1" sz="2200">
              <a:solidFill>
                <a:srgbClr val="666666"/>
              </a:solidFill>
            </a:endParaRPr>
          </a:p>
        </p:txBody>
      </p:sp>
      <p:sp>
        <p:nvSpPr>
          <p:cNvPr id="309" name="Google Shape;309;p35"/>
          <p:cNvSpPr/>
          <p:nvPr/>
        </p:nvSpPr>
        <p:spPr>
          <a:xfrm>
            <a:off x="0" y="6400521"/>
            <a:ext cx="12188700" cy="342600"/>
          </a:xfrm>
          <a:prstGeom prst="rect">
            <a:avLst/>
          </a:prstGeom>
          <a:solidFill>
            <a:srgbClr val="28A8E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1" marL="457200" marR="0" rtl="0" algn="l">
              <a:spcBef>
                <a:spcPts val="0"/>
              </a:spcBef>
              <a:spcAft>
                <a:spcPts val="0"/>
              </a:spcAft>
              <a:buNone/>
            </a:pPr>
            <a:r>
              <a:t/>
            </a:r>
            <a:endParaRPr b="0" i="0" sz="4000" u="none" cap="none" strike="noStrike">
              <a:solidFill>
                <a:srgbClr val="FFFFFF"/>
              </a:solidFill>
              <a:latin typeface="Calibri"/>
              <a:ea typeface="Calibri"/>
              <a:cs typeface="Calibri"/>
              <a:sym typeface="Calibri"/>
            </a:endParaRPr>
          </a:p>
        </p:txBody>
      </p:sp>
      <p:sp>
        <p:nvSpPr>
          <p:cNvPr id="310" name="Google Shape;310;p35"/>
          <p:cNvSpPr/>
          <p:nvPr/>
        </p:nvSpPr>
        <p:spPr>
          <a:xfrm>
            <a:off x="0" y="6350388"/>
            <a:ext cx="121887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Calibri"/>
                <a:ea typeface="Calibri"/>
                <a:cs typeface="Calibri"/>
                <a:sym typeface="Calibri"/>
              </a:rPr>
              <a:t>Blue + Red for a Bluer Tomorrow  |  www.sisterdistrictma.com</a:t>
            </a:r>
            <a:endParaRPr sz="1800">
              <a:solidFill>
                <a:srgbClr val="FFFFFF"/>
              </a:solidFill>
              <a:latin typeface="Calibri"/>
              <a:ea typeface="Calibri"/>
              <a:cs typeface="Calibri"/>
              <a:sym typeface="Calibri"/>
            </a:endParaRPr>
          </a:p>
        </p:txBody>
      </p:sp>
      <p:sp>
        <p:nvSpPr>
          <p:cNvPr id="311" name="Google Shape;311;p35"/>
          <p:cNvSpPr txBox="1"/>
          <p:nvPr/>
        </p:nvSpPr>
        <p:spPr>
          <a:xfrm>
            <a:off x="7949725" y="2137375"/>
            <a:ext cx="3709500" cy="52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2200">
                <a:solidFill>
                  <a:srgbClr val="38761D"/>
                </a:solidFill>
              </a:rPr>
              <a:t>Medicaid expansion - DONE</a:t>
            </a:r>
            <a:endParaRPr i="1" sz="2200">
              <a:solidFill>
                <a:srgbClr val="38761D"/>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5" name="Shape 315"/>
        <p:cNvGrpSpPr/>
        <p:nvPr/>
      </p:nvGrpSpPr>
      <p:grpSpPr>
        <a:xfrm>
          <a:off x="0" y="0"/>
          <a:ext cx="0" cy="0"/>
          <a:chOff x="0" y="0"/>
          <a:chExt cx="0" cy="0"/>
        </a:xfrm>
      </p:grpSpPr>
      <p:pic>
        <p:nvPicPr>
          <p:cNvPr descr="Telephone.png" id="316" name="Google Shape;316;p36"/>
          <p:cNvPicPr preferRelativeResize="0"/>
          <p:nvPr/>
        </p:nvPicPr>
        <p:blipFill rotWithShape="1">
          <a:blip r:embed="rId3">
            <a:alphaModFix/>
          </a:blip>
          <a:srcRect b="0" l="0" r="0" t="0"/>
          <a:stretch/>
        </p:blipFill>
        <p:spPr>
          <a:xfrm>
            <a:off x="8416050" y="2521705"/>
            <a:ext cx="1223825" cy="1045084"/>
          </a:xfrm>
          <a:prstGeom prst="rect">
            <a:avLst/>
          </a:prstGeom>
          <a:noFill/>
          <a:ln>
            <a:noFill/>
          </a:ln>
        </p:spPr>
      </p:pic>
      <p:pic>
        <p:nvPicPr>
          <p:cNvPr descr="Letters.png" id="317" name="Google Shape;317;p36"/>
          <p:cNvPicPr preferRelativeResize="0"/>
          <p:nvPr/>
        </p:nvPicPr>
        <p:blipFill rotWithShape="1">
          <a:blip r:embed="rId4">
            <a:alphaModFix/>
          </a:blip>
          <a:srcRect b="0" l="0" r="0" t="0"/>
          <a:stretch/>
        </p:blipFill>
        <p:spPr>
          <a:xfrm>
            <a:off x="10085249" y="2456811"/>
            <a:ext cx="1451107" cy="1054100"/>
          </a:xfrm>
          <a:prstGeom prst="rect">
            <a:avLst/>
          </a:prstGeom>
          <a:noFill/>
          <a:ln>
            <a:noFill/>
          </a:ln>
        </p:spPr>
      </p:pic>
      <p:grpSp>
        <p:nvGrpSpPr>
          <p:cNvPr id="318" name="Google Shape;318;p36"/>
          <p:cNvGrpSpPr/>
          <p:nvPr/>
        </p:nvGrpSpPr>
        <p:grpSpPr>
          <a:xfrm>
            <a:off x="3042506" y="3864438"/>
            <a:ext cx="3081764" cy="1219200"/>
            <a:chOff x="4525274" y="2146300"/>
            <a:chExt cx="3081764" cy="1219200"/>
          </a:xfrm>
        </p:grpSpPr>
        <p:pic>
          <p:nvPicPr>
            <p:cNvPr descr="People2.png" id="319" name="Google Shape;319;p36"/>
            <p:cNvPicPr preferRelativeResize="0"/>
            <p:nvPr/>
          </p:nvPicPr>
          <p:blipFill rotWithShape="1">
            <a:blip r:embed="rId5">
              <a:alphaModFix/>
            </a:blip>
            <a:srcRect b="0" l="51274" r="0" t="0"/>
            <a:stretch/>
          </p:blipFill>
          <p:spPr>
            <a:xfrm>
              <a:off x="6209083" y="2159000"/>
              <a:ext cx="814613" cy="1206500"/>
            </a:xfrm>
            <a:prstGeom prst="rect">
              <a:avLst/>
            </a:prstGeom>
            <a:noFill/>
            <a:ln>
              <a:noFill/>
            </a:ln>
          </p:spPr>
        </p:pic>
        <p:pic>
          <p:nvPicPr>
            <p:cNvPr id="320" name="Google Shape;320;p36"/>
            <p:cNvPicPr preferRelativeResize="0"/>
            <p:nvPr/>
          </p:nvPicPr>
          <p:blipFill rotWithShape="1">
            <a:blip r:embed="rId6">
              <a:alphaModFix/>
            </a:blip>
            <a:srcRect b="24362" l="75290" r="0" t="0"/>
            <a:stretch/>
          </p:blipFill>
          <p:spPr>
            <a:xfrm>
              <a:off x="5382525" y="2367135"/>
              <a:ext cx="785168" cy="797826"/>
            </a:xfrm>
            <a:prstGeom prst="rect">
              <a:avLst/>
            </a:prstGeom>
            <a:noFill/>
            <a:ln>
              <a:noFill/>
            </a:ln>
          </p:spPr>
        </p:pic>
        <p:pic>
          <p:nvPicPr>
            <p:cNvPr descr="People2.png" id="321" name="Google Shape;321;p36"/>
            <p:cNvPicPr preferRelativeResize="0"/>
            <p:nvPr/>
          </p:nvPicPr>
          <p:blipFill rotWithShape="1">
            <a:blip r:embed="rId5">
              <a:alphaModFix/>
            </a:blip>
            <a:srcRect b="0" l="0" r="47965" t="0"/>
            <a:stretch/>
          </p:blipFill>
          <p:spPr>
            <a:xfrm>
              <a:off x="4525274" y="2146300"/>
              <a:ext cx="869951" cy="1206500"/>
            </a:xfrm>
            <a:prstGeom prst="rect">
              <a:avLst/>
            </a:prstGeom>
            <a:noFill/>
            <a:ln>
              <a:noFill/>
            </a:ln>
          </p:spPr>
        </p:pic>
        <p:pic>
          <p:nvPicPr>
            <p:cNvPr id="322" name="Google Shape;322;p36"/>
            <p:cNvPicPr preferRelativeResize="0"/>
            <p:nvPr/>
          </p:nvPicPr>
          <p:blipFill rotWithShape="1">
            <a:blip r:embed="rId6">
              <a:alphaModFix/>
            </a:blip>
            <a:srcRect b="24362" l="51639" r="27577" t="0"/>
            <a:stretch/>
          </p:blipFill>
          <p:spPr>
            <a:xfrm>
              <a:off x="6946639" y="2354435"/>
              <a:ext cx="660399" cy="797826"/>
            </a:xfrm>
            <a:prstGeom prst="rect">
              <a:avLst/>
            </a:prstGeom>
            <a:noFill/>
            <a:ln>
              <a:noFill/>
            </a:ln>
          </p:spPr>
        </p:pic>
      </p:grpSp>
      <p:grpSp>
        <p:nvGrpSpPr>
          <p:cNvPr id="323" name="Google Shape;323;p36"/>
          <p:cNvGrpSpPr/>
          <p:nvPr/>
        </p:nvGrpSpPr>
        <p:grpSpPr>
          <a:xfrm>
            <a:off x="126857" y="1627981"/>
            <a:ext cx="6097715" cy="4509346"/>
            <a:chOff x="1010093" y="1690688"/>
            <a:chExt cx="8860382" cy="6552377"/>
          </a:xfrm>
        </p:grpSpPr>
        <p:pic>
          <p:nvPicPr>
            <p:cNvPr id="324" name="Google Shape;324;p36"/>
            <p:cNvPicPr preferRelativeResize="0"/>
            <p:nvPr/>
          </p:nvPicPr>
          <p:blipFill rotWithShape="1">
            <a:blip r:embed="rId7">
              <a:alphaModFix/>
            </a:blip>
            <a:srcRect b="0" l="0" r="0" t="0"/>
            <a:stretch/>
          </p:blipFill>
          <p:spPr>
            <a:xfrm>
              <a:off x="1010093" y="1794044"/>
              <a:ext cx="1920144" cy="2125103"/>
            </a:xfrm>
            <a:prstGeom prst="rect">
              <a:avLst/>
            </a:prstGeom>
            <a:noFill/>
            <a:ln>
              <a:noFill/>
            </a:ln>
          </p:spPr>
        </p:pic>
        <p:pic>
          <p:nvPicPr>
            <p:cNvPr id="325" name="Google Shape;325;p36"/>
            <p:cNvPicPr preferRelativeResize="0"/>
            <p:nvPr/>
          </p:nvPicPr>
          <p:blipFill rotWithShape="1">
            <a:blip r:embed="rId8">
              <a:alphaModFix/>
            </a:blip>
            <a:srcRect b="0" l="0" r="0" t="0"/>
            <a:stretch/>
          </p:blipFill>
          <p:spPr>
            <a:xfrm>
              <a:off x="1970164" y="1690688"/>
              <a:ext cx="2592717" cy="1323366"/>
            </a:xfrm>
            <a:prstGeom prst="rect">
              <a:avLst/>
            </a:prstGeom>
            <a:noFill/>
            <a:ln>
              <a:noFill/>
            </a:ln>
          </p:spPr>
        </p:pic>
        <p:sp>
          <p:nvSpPr>
            <p:cNvPr id="326" name="Google Shape;326;p36"/>
            <p:cNvSpPr txBox="1"/>
            <p:nvPr/>
          </p:nvSpPr>
          <p:spPr>
            <a:xfrm>
              <a:off x="2975029" y="3241239"/>
              <a:ext cx="2156100" cy="708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0" lang="en-US" sz="2000" u="none" cap="none" strike="noStrike">
                  <a:solidFill>
                    <a:srgbClr val="3F3F3F"/>
                  </a:solidFill>
                  <a:latin typeface="Proxima Nova"/>
                  <a:ea typeface="Proxima Nova"/>
                  <a:cs typeface="Proxima Nova"/>
                  <a:sym typeface="Proxima Nova"/>
                </a:rPr>
                <a:t>You live in a </a:t>
              </a:r>
              <a:r>
                <a:rPr b="1" i="0" lang="en-US" sz="2000" u="none" cap="none" strike="noStrike">
                  <a:solidFill>
                    <a:srgbClr val="28A8E0"/>
                  </a:solidFill>
                  <a:latin typeface="Proxima Nova"/>
                  <a:ea typeface="Proxima Nova"/>
                  <a:cs typeface="Proxima Nova"/>
                  <a:sym typeface="Proxima Nova"/>
                </a:rPr>
                <a:t>blue</a:t>
              </a:r>
              <a:r>
                <a:rPr i="0" lang="en-US" sz="2000" u="none" cap="none" strike="noStrike">
                  <a:solidFill>
                    <a:srgbClr val="3F3F3F"/>
                  </a:solidFill>
                  <a:latin typeface="Proxima Nova"/>
                  <a:ea typeface="Proxima Nova"/>
                  <a:cs typeface="Proxima Nova"/>
                  <a:sym typeface="Proxima Nova"/>
                </a:rPr>
                <a:t> electoral district</a:t>
              </a:r>
              <a:endParaRPr>
                <a:latin typeface="Proxima Nova"/>
                <a:ea typeface="Proxima Nova"/>
                <a:cs typeface="Proxima Nova"/>
                <a:sym typeface="Proxima Nova"/>
              </a:endParaRPr>
            </a:p>
          </p:txBody>
        </p:sp>
        <p:sp>
          <p:nvSpPr>
            <p:cNvPr id="327" name="Google Shape;327;p36"/>
            <p:cNvSpPr txBox="1"/>
            <p:nvPr/>
          </p:nvSpPr>
          <p:spPr>
            <a:xfrm>
              <a:off x="5102875" y="6767365"/>
              <a:ext cx="4767600" cy="1475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000">
                  <a:solidFill>
                    <a:srgbClr val="3F3F3F"/>
                  </a:solidFill>
                  <a:latin typeface="Proxima Nova"/>
                  <a:ea typeface="Proxima Nova"/>
                  <a:cs typeface="Proxima Nova"/>
                  <a:sym typeface="Proxima Nova"/>
                </a:rPr>
                <a:t>SDP matches you with a </a:t>
              </a:r>
              <a:r>
                <a:rPr b="1" lang="en-US" sz="2000">
                  <a:solidFill>
                    <a:srgbClr val="28A8E0"/>
                  </a:solidFill>
                  <a:latin typeface="Proxima Nova"/>
                  <a:ea typeface="Proxima Nova"/>
                  <a:cs typeface="Proxima Nova"/>
                  <a:sym typeface="Proxima Nova"/>
                </a:rPr>
                <a:t>team</a:t>
              </a:r>
              <a:r>
                <a:rPr lang="en-US" sz="2000">
                  <a:solidFill>
                    <a:srgbClr val="28A8E0"/>
                  </a:solidFill>
                  <a:latin typeface="Proxima Nova"/>
                  <a:ea typeface="Proxima Nova"/>
                  <a:cs typeface="Proxima Nova"/>
                  <a:sym typeface="Proxima Nova"/>
                </a:rPr>
                <a:t> </a:t>
              </a:r>
              <a:r>
                <a:rPr lang="en-US" sz="2000">
                  <a:solidFill>
                    <a:srgbClr val="3F3F3F"/>
                  </a:solidFill>
                  <a:latin typeface="Proxima Nova"/>
                  <a:ea typeface="Proxima Nova"/>
                  <a:cs typeface="Proxima Nova"/>
                  <a:sym typeface="Proxima Nova"/>
                </a:rPr>
                <a:t>of volunteers who also live in your district</a:t>
              </a:r>
              <a:endParaRPr>
                <a:latin typeface="Proxima Nova"/>
                <a:ea typeface="Proxima Nova"/>
                <a:cs typeface="Proxima Nova"/>
                <a:sym typeface="Proxima Nova"/>
              </a:endParaRPr>
            </a:p>
          </p:txBody>
        </p:sp>
        <p:pic>
          <p:nvPicPr>
            <p:cNvPr id="328" name="Google Shape;328;p36"/>
            <p:cNvPicPr preferRelativeResize="0"/>
            <p:nvPr/>
          </p:nvPicPr>
          <p:blipFill rotWithShape="1">
            <a:blip r:embed="rId9">
              <a:alphaModFix/>
            </a:blip>
            <a:srcRect b="0" l="0" r="0" t="0"/>
            <a:stretch/>
          </p:blipFill>
          <p:spPr>
            <a:xfrm flipH="1" rot="10800000">
              <a:off x="2487332" y="5113478"/>
              <a:ext cx="2841242" cy="1412592"/>
            </a:xfrm>
            <a:prstGeom prst="rect">
              <a:avLst/>
            </a:prstGeom>
            <a:noFill/>
            <a:ln>
              <a:noFill/>
            </a:ln>
          </p:spPr>
        </p:pic>
      </p:grpSp>
      <p:sp>
        <p:nvSpPr>
          <p:cNvPr id="329" name="Google Shape;329;p36"/>
          <p:cNvSpPr txBox="1"/>
          <p:nvPr/>
        </p:nvSpPr>
        <p:spPr>
          <a:xfrm>
            <a:off x="11176000" y="6477000"/>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0" name="Google Shape;330;p3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28A8E0"/>
              </a:buClr>
              <a:buSzPts val="4400"/>
              <a:buFont typeface="Georgia"/>
              <a:buNone/>
            </a:pPr>
            <a:r>
              <a:rPr lang="en-US">
                <a:solidFill>
                  <a:srgbClr val="28A8E0"/>
                </a:solidFill>
                <a:latin typeface="Georgia"/>
                <a:ea typeface="Georgia"/>
                <a:cs typeface="Georgia"/>
                <a:sym typeface="Georgia"/>
              </a:rPr>
              <a:t>Who We Are / </a:t>
            </a:r>
            <a:r>
              <a:rPr b="0" i="0" lang="en-US" sz="4400" u="none" cap="none" strike="noStrike">
                <a:solidFill>
                  <a:srgbClr val="28A8E0"/>
                </a:solidFill>
                <a:latin typeface="Georgia"/>
                <a:ea typeface="Georgia"/>
                <a:cs typeface="Georgia"/>
                <a:sym typeface="Georgia"/>
              </a:rPr>
              <a:t>How it Works</a:t>
            </a:r>
            <a:endParaRPr b="0" i="0" sz="4400" u="none" cap="none" strike="noStrike">
              <a:solidFill>
                <a:srgbClr val="28A8E0"/>
              </a:solidFill>
              <a:latin typeface="Georgia"/>
              <a:ea typeface="Georgia"/>
              <a:cs typeface="Georgia"/>
              <a:sym typeface="Georgia"/>
            </a:endParaRPr>
          </a:p>
        </p:txBody>
      </p:sp>
      <p:sp>
        <p:nvSpPr>
          <p:cNvPr id="331" name="Google Shape;331;p36"/>
          <p:cNvSpPr/>
          <p:nvPr/>
        </p:nvSpPr>
        <p:spPr>
          <a:xfrm>
            <a:off x="0" y="6400521"/>
            <a:ext cx="12188700" cy="342600"/>
          </a:xfrm>
          <a:prstGeom prst="rect">
            <a:avLst/>
          </a:prstGeom>
          <a:solidFill>
            <a:srgbClr val="28A8E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1" marL="457200" marR="0" rtl="0" algn="l">
              <a:spcBef>
                <a:spcPts val="0"/>
              </a:spcBef>
              <a:spcAft>
                <a:spcPts val="0"/>
              </a:spcAft>
              <a:buNone/>
            </a:pPr>
            <a:r>
              <a:t/>
            </a:r>
            <a:endParaRPr b="0" i="0" sz="4000" u="none" cap="none" strike="noStrike">
              <a:solidFill>
                <a:schemeClr val="lt1"/>
              </a:solidFill>
              <a:latin typeface="Calibri"/>
              <a:ea typeface="Calibri"/>
              <a:cs typeface="Calibri"/>
              <a:sym typeface="Calibri"/>
            </a:endParaRPr>
          </a:p>
        </p:txBody>
      </p:sp>
      <p:sp>
        <p:nvSpPr>
          <p:cNvPr id="332" name="Google Shape;332;p36"/>
          <p:cNvSpPr/>
          <p:nvPr/>
        </p:nvSpPr>
        <p:spPr>
          <a:xfrm>
            <a:off x="0" y="6350388"/>
            <a:ext cx="121887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Blue + Red for a Bluer Tomorrow  |  www.sisterdistrictma.com</a:t>
            </a:r>
            <a:endParaRPr sz="1800">
              <a:solidFill>
                <a:schemeClr val="lt1"/>
              </a:solidFill>
              <a:latin typeface="Calibri"/>
              <a:ea typeface="Calibri"/>
              <a:cs typeface="Calibri"/>
              <a:sym typeface="Calibri"/>
            </a:endParaRPr>
          </a:p>
        </p:txBody>
      </p:sp>
      <p:sp>
        <p:nvSpPr>
          <p:cNvPr id="333" name="Google Shape;333;p36"/>
          <p:cNvSpPr txBox="1"/>
          <p:nvPr/>
        </p:nvSpPr>
        <p:spPr>
          <a:xfrm>
            <a:off x="4879300" y="1681524"/>
            <a:ext cx="4229100" cy="14325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000">
                <a:solidFill>
                  <a:srgbClr val="3F3F3F"/>
                </a:solidFill>
                <a:latin typeface="Proxima Nova"/>
                <a:ea typeface="Proxima Nova"/>
                <a:cs typeface="Proxima Nova"/>
                <a:sym typeface="Proxima Nova"/>
              </a:rPr>
              <a:t>SDP pairs your team with a strategic race, your </a:t>
            </a:r>
            <a:r>
              <a:rPr b="1" lang="en-US" sz="2000">
                <a:solidFill>
                  <a:srgbClr val="28A8E0"/>
                </a:solidFill>
                <a:latin typeface="Proxima Nova"/>
                <a:ea typeface="Proxima Nova"/>
                <a:cs typeface="Proxima Nova"/>
                <a:sym typeface="Proxima Nova"/>
              </a:rPr>
              <a:t>Sister Race</a:t>
            </a:r>
            <a:r>
              <a:rPr lang="en-US" sz="2000">
                <a:solidFill>
                  <a:srgbClr val="28A8E0"/>
                </a:solidFill>
                <a:latin typeface="Proxima Nova"/>
                <a:ea typeface="Proxima Nova"/>
                <a:cs typeface="Proxima Nova"/>
                <a:sym typeface="Proxima Nova"/>
              </a:rPr>
              <a:t> </a:t>
            </a:r>
            <a:r>
              <a:rPr lang="en-US" sz="2000">
                <a:solidFill>
                  <a:srgbClr val="3F3F3F"/>
                </a:solidFill>
                <a:latin typeface="Proxima Nova"/>
                <a:ea typeface="Proxima Nova"/>
                <a:cs typeface="Proxima Nova"/>
                <a:sym typeface="Proxima Nova"/>
              </a:rPr>
              <a:t>— a fragile Democrat to defend, or a fragile Republican to flip.</a:t>
            </a:r>
            <a:endParaRPr sz="2000">
              <a:solidFill>
                <a:srgbClr val="3F3F3F"/>
              </a:solidFill>
              <a:latin typeface="Proxima Nova"/>
              <a:ea typeface="Proxima Nova"/>
              <a:cs typeface="Proxima Nova"/>
              <a:sym typeface="Proxima Nova"/>
            </a:endParaRPr>
          </a:p>
        </p:txBody>
      </p:sp>
      <p:sp>
        <p:nvSpPr>
          <p:cNvPr id="334" name="Google Shape;334;p36"/>
          <p:cNvSpPr txBox="1"/>
          <p:nvPr/>
        </p:nvSpPr>
        <p:spPr>
          <a:xfrm>
            <a:off x="7252945" y="4723657"/>
            <a:ext cx="4512000" cy="1323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000">
                <a:solidFill>
                  <a:srgbClr val="3F3F3F"/>
                </a:solidFill>
                <a:latin typeface="Proxima Nova"/>
                <a:ea typeface="Proxima Nova"/>
                <a:cs typeface="Proxima Nova"/>
                <a:sym typeface="Proxima Nova"/>
              </a:rPr>
              <a:t>You fundraise, phone bank, write postcards, GOTV, canvass, attend town halls and rallies to keep and </a:t>
            </a:r>
            <a:endParaRPr>
              <a:latin typeface="Proxima Nova"/>
              <a:ea typeface="Proxima Nova"/>
              <a:cs typeface="Proxima Nova"/>
              <a:sym typeface="Proxima Nova"/>
            </a:endParaRPr>
          </a:p>
          <a:p>
            <a:pPr indent="0" lvl="0" marL="0" marR="0" rtl="0" algn="ctr">
              <a:spcBef>
                <a:spcPts val="0"/>
              </a:spcBef>
              <a:spcAft>
                <a:spcPts val="0"/>
              </a:spcAft>
              <a:buNone/>
            </a:pPr>
            <a:r>
              <a:rPr b="1" lang="en-US" sz="2000">
                <a:solidFill>
                  <a:srgbClr val="28A8E0"/>
                </a:solidFill>
                <a:latin typeface="Proxima Nova"/>
                <a:ea typeface="Proxima Nova"/>
                <a:cs typeface="Proxima Nova"/>
                <a:sym typeface="Proxima Nova"/>
              </a:rPr>
              <a:t>get Democrats</a:t>
            </a:r>
            <a:r>
              <a:rPr b="1" lang="en-US" sz="2000">
                <a:solidFill>
                  <a:srgbClr val="3F3F3F"/>
                </a:solidFill>
                <a:latin typeface="Proxima Nova"/>
                <a:ea typeface="Proxima Nova"/>
                <a:cs typeface="Proxima Nova"/>
                <a:sym typeface="Proxima Nova"/>
              </a:rPr>
              <a:t> </a:t>
            </a:r>
            <a:r>
              <a:rPr b="1" lang="en-US" sz="2000">
                <a:solidFill>
                  <a:srgbClr val="28A8E0"/>
                </a:solidFill>
                <a:latin typeface="Proxima Nova"/>
                <a:ea typeface="Proxima Nova"/>
                <a:cs typeface="Proxima Nova"/>
                <a:sym typeface="Proxima Nova"/>
              </a:rPr>
              <a:t>elected</a:t>
            </a:r>
            <a:r>
              <a:rPr lang="en-US" sz="2000">
                <a:solidFill>
                  <a:srgbClr val="3F3F3F"/>
                </a:solidFill>
                <a:latin typeface="Proxima Nova"/>
                <a:ea typeface="Proxima Nova"/>
                <a:cs typeface="Proxima Nova"/>
                <a:sym typeface="Proxima Nova"/>
              </a:rPr>
              <a:t>!</a:t>
            </a:r>
            <a:endParaRPr sz="2000">
              <a:solidFill>
                <a:srgbClr val="3F3F3F"/>
              </a:solidFill>
              <a:latin typeface="Proxima Nova"/>
              <a:ea typeface="Proxima Nova"/>
              <a:cs typeface="Proxima Nova"/>
              <a:sym typeface="Proxima Nova"/>
            </a:endParaRPr>
          </a:p>
        </p:txBody>
      </p:sp>
      <p:pic>
        <p:nvPicPr>
          <p:cNvPr id="335" name="Google Shape;335;p36"/>
          <p:cNvPicPr preferRelativeResize="0"/>
          <p:nvPr/>
        </p:nvPicPr>
        <p:blipFill rotWithShape="1">
          <a:blip r:embed="rId10">
            <a:alphaModFix/>
          </a:blip>
          <a:srcRect b="0" l="0" r="0" t="0"/>
          <a:stretch/>
        </p:blipFill>
        <p:spPr>
          <a:xfrm rot="697620">
            <a:off x="9721773" y="3861230"/>
            <a:ext cx="594309" cy="873264"/>
          </a:xfrm>
          <a:prstGeom prst="rect">
            <a:avLst/>
          </a:prstGeom>
          <a:noFill/>
          <a:ln>
            <a:noFill/>
          </a:ln>
        </p:spPr>
      </p:pic>
      <p:pic>
        <p:nvPicPr>
          <p:cNvPr descr="Money.png" id="336" name="Google Shape;336;p36"/>
          <p:cNvPicPr preferRelativeResize="0"/>
          <p:nvPr/>
        </p:nvPicPr>
        <p:blipFill rotWithShape="1">
          <a:blip r:embed="rId11">
            <a:alphaModFix/>
          </a:blip>
          <a:srcRect b="0" l="27114" r="20641" t="0"/>
          <a:stretch/>
        </p:blipFill>
        <p:spPr>
          <a:xfrm>
            <a:off x="9623875" y="2810800"/>
            <a:ext cx="758100" cy="1098900"/>
          </a:xfrm>
          <a:prstGeom prst="rect">
            <a:avLst/>
          </a:prstGeom>
          <a:noFill/>
          <a:ln>
            <a:noFill/>
          </a:ln>
        </p:spPr>
      </p:pic>
      <p:pic>
        <p:nvPicPr>
          <p:cNvPr descr="Screen Shot 2018-04-01 at 4.48.51 PM.png" id="337" name="Google Shape;337;p36"/>
          <p:cNvPicPr preferRelativeResize="0"/>
          <p:nvPr/>
        </p:nvPicPr>
        <p:blipFill rotWithShape="1">
          <a:blip r:embed="rId12">
            <a:alphaModFix/>
          </a:blip>
          <a:srcRect b="0" l="29128" r="0" t="18267"/>
          <a:stretch/>
        </p:blipFill>
        <p:spPr>
          <a:xfrm>
            <a:off x="10381975" y="3474900"/>
            <a:ext cx="927100" cy="975125"/>
          </a:xfrm>
          <a:prstGeom prst="rect">
            <a:avLst/>
          </a:prstGeom>
          <a:noFill/>
          <a:ln>
            <a:noFill/>
          </a:ln>
        </p:spPr>
      </p:pic>
      <p:pic>
        <p:nvPicPr>
          <p:cNvPr descr="House.png" id="338" name="Google Shape;338;p36"/>
          <p:cNvPicPr preferRelativeResize="0"/>
          <p:nvPr/>
        </p:nvPicPr>
        <p:blipFill rotWithShape="1">
          <a:blip r:embed="rId13">
            <a:alphaModFix/>
          </a:blip>
          <a:srcRect b="0" l="0" r="18433" t="19093"/>
          <a:stretch/>
        </p:blipFill>
        <p:spPr>
          <a:xfrm>
            <a:off x="8544200" y="3510900"/>
            <a:ext cx="998200" cy="908575"/>
          </a:xfrm>
          <a:prstGeom prst="rect">
            <a:avLst/>
          </a:prstGeom>
          <a:noFill/>
          <a:ln>
            <a:noFill/>
          </a:ln>
        </p:spPr>
      </p:pic>
      <p:pic>
        <p:nvPicPr>
          <p:cNvPr id="339" name="Google Shape;339;p36"/>
          <p:cNvPicPr preferRelativeResize="0"/>
          <p:nvPr/>
        </p:nvPicPr>
        <p:blipFill rotWithShape="1">
          <a:blip r:embed="rId9">
            <a:alphaModFix/>
          </a:blip>
          <a:srcRect b="0" l="0" r="0" t="0"/>
          <a:stretch/>
        </p:blipFill>
        <p:spPr>
          <a:xfrm rot="-4040310">
            <a:off x="3596015" y="2130132"/>
            <a:ext cx="1930254" cy="1443138"/>
          </a:xfrm>
          <a:prstGeom prst="rect">
            <a:avLst/>
          </a:prstGeom>
          <a:noFill/>
          <a:ln>
            <a:noFill/>
          </a:ln>
        </p:spPr>
      </p:pic>
      <p:pic>
        <p:nvPicPr>
          <p:cNvPr id="340" name="Google Shape;340;p36"/>
          <p:cNvPicPr preferRelativeResize="0"/>
          <p:nvPr/>
        </p:nvPicPr>
        <p:blipFill rotWithShape="1">
          <a:blip r:embed="rId9">
            <a:alphaModFix/>
          </a:blip>
          <a:srcRect b="0" l="0" r="0" t="0"/>
          <a:stretch/>
        </p:blipFill>
        <p:spPr>
          <a:xfrm rot="3525837">
            <a:off x="8889800" y="1318838"/>
            <a:ext cx="1955325" cy="11775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5" name="Shape 345"/>
        <p:cNvGrpSpPr/>
        <p:nvPr/>
      </p:nvGrpSpPr>
      <p:grpSpPr>
        <a:xfrm>
          <a:off x="0" y="0"/>
          <a:ext cx="0" cy="0"/>
          <a:chOff x="0" y="0"/>
          <a:chExt cx="0" cy="0"/>
        </a:xfrm>
      </p:grpSpPr>
      <p:sp>
        <p:nvSpPr>
          <p:cNvPr id="346" name="Google Shape;346;p37"/>
          <p:cNvSpPr txBox="1"/>
          <p:nvPr/>
        </p:nvSpPr>
        <p:spPr>
          <a:xfrm>
            <a:off x="419100" y="271928"/>
            <a:ext cx="11353800" cy="1325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sz="4400">
                <a:solidFill>
                  <a:srgbClr val="28A8E0"/>
                </a:solidFill>
                <a:latin typeface="Georgia"/>
                <a:ea typeface="Georgia"/>
                <a:cs typeface="Georgia"/>
                <a:sym typeface="Georgia"/>
              </a:rPr>
              <a:t>Record of Success</a:t>
            </a:r>
            <a:endParaRPr b="1" sz="4400">
              <a:solidFill>
                <a:srgbClr val="434343"/>
              </a:solidFill>
              <a:highlight>
                <a:srgbClr val="8E7CC3"/>
              </a:highlight>
              <a:latin typeface="Calibri"/>
              <a:ea typeface="Calibri"/>
              <a:cs typeface="Calibri"/>
              <a:sym typeface="Calibri"/>
            </a:endParaRPr>
          </a:p>
        </p:txBody>
      </p:sp>
      <p:sp>
        <p:nvSpPr>
          <p:cNvPr id="347" name="Google Shape;347;p37"/>
          <p:cNvSpPr txBox="1"/>
          <p:nvPr/>
        </p:nvSpPr>
        <p:spPr>
          <a:xfrm>
            <a:off x="412200" y="2496350"/>
            <a:ext cx="3851700" cy="22710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000000"/>
              </a:buClr>
              <a:buSzPts val="2000"/>
              <a:buFont typeface="Proxima Nova"/>
              <a:buChar char="-"/>
            </a:pPr>
            <a:r>
              <a:rPr lang="en-US" sz="2000">
                <a:latin typeface="Proxima Nova"/>
                <a:ea typeface="Proxima Nova"/>
                <a:cs typeface="Proxima Nova"/>
                <a:sym typeface="Proxima Nova"/>
              </a:rPr>
              <a:t>15 Candidates; 14 wins</a:t>
            </a:r>
            <a:endParaRPr sz="2000">
              <a:latin typeface="Proxima Nova"/>
              <a:ea typeface="Proxima Nova"/>
              <a:cs typeface="Proxima Nova"/>
              <a:sym typeface="Proxima Nova"/>
            </a:endParaRPr>
          </a:p>
          <a:p>
            <a:pPr indent="-342900" lvl="0" marL="342900" rtl="0" algn="l">
              <a:lnSpc>
                <a:spcPct val="90000"/>
              </a:lnSpc>
              <a:spcBef>
                <a:spcPts val="0"/>
              </a:spcBef>
              <a:spcAft>
                <a:spcPts val="0"/>
              </a:spcAft>
              <a:buClr>
                <a:srgbClr val="000000"/>
              </a:buClr>
              <a:buSzPts val="2000"/>
              <a:buFont typeface="Proxima Nova"/>
              <a:buChar char="-"/>
            </a:pPr>
            <a:r>
              <a:rPr lang="en-US" sz="2000">
                <a:latin typeface="Proxima Nova"/>
                <a:ea typeface="Proxima Nova"/>
                <a:cs typeface="Proxima Nova"/>
                <a:sym typeface="Proxima Nova"/>
              </a:rPr>
              <a:t>DE, VA, WA</a:t>
            </a:r>
            <a:endParaRPr sz="2000">
              <a:latin typeface="Proxima Nova"/>
              <a:ea typeface="Proxima Nova"/>
              <a:cs typeface="Proxima Nova"/>
              <a:sym typeface="Proxima Nova"/>
            </a:endParaRPr>
          </a:p>
          <a:p>
            <a:pPr indent="-342900" lvl="0" marL="342900" rtl="0" algn="l">
              <a:lnSpc>
                <a:spcPct val="90000"/>
              </a:lnSpc>
              <a:spcBef>
                <a:spcPts val="400"/>
              </a:spcBef>
              <a:spcAft>
                <a:spcPts val="0"/>
              </a:spcAft>
              <a:buClr>
                <a:srgbClr val="000000"/>
              </a:buClr>
              <a:buSzPts val="2000"/>
              <a:buFont typeface="Proxima Nova"/>
              <a:buChar char="-"/>
            </a:pPr>
            <a:r>
              <a:rPr lang="en-US" sz="2000">
                <a:latin typeface="Proxima Nova"/>
                <a:ea typeface="Proxima Nova"/>
                <a:cs typeface="Proxima Nova"/>
                <a:sym typeface="Proxima Nova"/>
              </a:rPr>
              <a:t>Expanded Medicaid to 400k</a:t>
            </a:r>
            <a:endParaRPr sz="2000">
              <a:latin typeface="Proxima Nova"/>
              <a:ea typeface="Proxima Nova"/>
              <a:cs typeface="Proxima Nova"/>
              <a:sym typeface="Proxima Nova"/>
            </a:endParaRPr>
          </a:p>
          <a:p>
            <a:pPr indent="-342900" lvl="0" marL="342900" rtl="0" algn="l">
              <a:lnSpc>
                <a:spcPct val="90000"/>
              </a:lnSpc>
              <a:spcBef>
                <a:spcPts val="400"/>
              </a:spcBef>
              <a:spcAft>
                <a:spcPts val="0"/>
              </a:spcAft>
              <a:buClr>
                <a:srgbClr val="000000"/>
              </a:buClr>
              <a:buSzPts val="2000"/>
              <a:buFont typeface="Proxima Nova"/>
              <a:buChar char="-"/>
            </a:pPr>
            <a:r>
              <a:rPr lang="en-US" sz="2000">
                <a:latin typeface="Proxima Nova"/>
                <a:ea typeface="Proxima Nova"/>
                <a:cs typeface="Proxima Nova"/>
                <a:sym typeface="Proxima Nova"/>
              </a:rPr>
              <a:t>First  transgender woman, Latina, and Asian American</a:t>
            </a:r>
            <a:endParaRPr sz="2000">
              <a:latin typeface="Proxima Nova"/>
              <a:ea typeface="Proxima Nova"/>
              <a:cs typeface="Proxima Nova"/>
              <a:sym typeface="Proxima Nova"/>
            </a:endParaRPr>
          </a:p>
          <a:p>
            <a:pPr indent="-342900" lvl="0" marL="342900" rtl="0" algn="l">
              <a:lnSpc>
                <a:spcPct val="90000"/>
              </a:lnSpc>
              <a:spcBef>
                <a:spcPts val="400"/>
              </a:spcBef>
              <a:spcAft>
                <a:spcPts val="0"/>
              </a:spcAft>
              <a:buClr>
                <a:srgbClr val="000000"/>
              </a:buClr>
              <a:buSzPts val="2000"/>
              <a:buFont typeface="Proxima Nova"/>
              <a:buChar char="-"/>
            </a:pPr>
            <a:r>
              <a:rPr lang="en-US" sz="2000">
                <a:latin typeface="Proxima Nova"/>
                <a:ea typeface="Proxima Nova"/>
                <a:cs typeface="Proxima Nova"/>
                <a:sym typeface="Proxima Nova"/>
              </a:rPr>
              <a:t>Shelly Simonds lost by 1 vote!</a:t>
            </a:r>
            <a:endParaRPr sz="2000">
              <a:latin typeface="Proxima Nova"/>
              <a:ea typeface="Proxima Nova"/>
              <a:cs typeface="Proxima Nova"/>
              <a:sym typeface="Proxima Nova"/>
            </a:endParaRPr>
          </a:p>
          <a:p>
            <a:pPr indent="0" lvl="0" marL="0" rtl="0" algn="l">
              <a:lnSpc>
                <a:spcPct val="150000"/>
              </a:lnSpc>
              <a:spcBef>
                <a:spcPts val="400"/>
              </a:spcBef>
              <a:spcAft>
                <a:spcPts val="0"/>
              </a:spcAft>
              <a:buNone/>
            </a:pPr>
            <a:r>
              <a:t/>
            </a:r>
            <a:endParaRPr sz="2000">
              <a:latin typeface="Helvetica Neue Light"/>
              <a:ea typeface="Helvetica Neue Light"/>
              <a:cs typeface="Helvetica Neue Light"/>
              <a:sym typeface="Helvetica Neue Light"/>
            </a:endParaRPr>
          </a:p>
          <a:p>
            <a:pPr indent="0" lvl="0" marL="0" rtl="0" algn="l">
              <a:lnSpc>
                <a:spcPct val="150000"/>
              </a:lnSpc>
              <a:spcBef>
                <a:spcPts val="400"/>
              </a:spcBef>
              <a:spcAft>
                <a:spcPts val="0"/>
              </a:spcAft>
              <a:buNone/>
            </a:pPr>
            <a:r>
              <a:t/>
            </a:r>
            <a:endParaRPr sz="2000">
              <a:latin typeface="Helvetica Neue Light"/>
              <a:ea typeface="Helvetica Neue Light"/>
              <a:cs typeface="Helvetica Neue Light"/>
              <a:sym typeface="Helvetica Neue Light"/>
            </a:endParaRPr>
          </a:p>
          <a:p>
            <a:pPr indent="0" lvl="0" marL="0" rtl="0" algn="ctr">
              <a:spcBef>
                <a:spcPts val="360"/>
              </a:spcBef>
              <a:spcAft>
                <a:spcPts val="0"/>
              </a:spcAft>
              <a:buNone/>
            </a:pPr>
            <a:br>
              <a:rPr lang="en-US" sz="1800">
                <a:solidFill>
                  <a:srgbClr val="000000"/>
                </a:solidFill>
                <a:latin typeface="Helvetica Neue Light"/>
                <a:ea typeface="Helvetica Neue Light"/>
                <a:cs typeface="Helvetica Neue Light"/>
                <a:sym typeface="Helvetica Neue Light"/>
              </a:rPr>
            </a:br>
            <a:endParaRPr sz="1800">
              <a:solidFill>
                <a:srgbClr val="000000"/>
              </a:solidFill>
              <a:latin typeface="Calibri"/>
              <a:ea typeface="Calibri"/>
              <a:cs typeface="Calibri"/>
              <a:sym typeface="Calibri"/>
            </a:endParaRPr>
          </a:p>
        </p:txBody>
      </p:sp>
      <p:sp>
        <p:nvSpPr>
          <p:cNvPr id="348" name="Google Shape;348;p37"/>
          <p:cNvSpPr/>
          <p:nvPr/>
        </p:nvSpPr>
        <p:spPr>
          <a:xfrm>
            <a:off x="0" y="6400521"/>
            <a:ext cx="12188700" cy="342600"/>
          </a:xfrm>
          <a:prstGeom prst="rect">
            <a:avLst/>
          </a:prstGeom>
          <a:solidFill>
            <a:srgbClr val="28A8E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1" marL="457200" marR="0" rtl="0" algn="l">
              <a:spcBef>
                <a:spcPts val="0"/>
              </a:spcBef>
              <a:spcAft>
                <a:spcPts val="0"/>
              </a:spcAft>
              <a:buNone/>
            </a:pPr>
            <a:r>
              <a:t/>
            </a:r>
            <a:endParaRPr b="0" i="0" sz="4000" u="none" cap="none" strike="noStrike">
              <a:solidFill>
                <a:srgbClr val="FFFFFF"/>
              </a:solidFill>
              <a:latin typeface="Calibri"/>
              <a:ea typeface="Calibri"/>
              <a:cs typeface="Calibri"/>
              <a:sym typeface="Calibri"/>
            </a:endParaRPr>
          </a:p>
        </p:txBody>
      </p:sp>
      <p:sp>
        <p:nvSpPr>
          <p:cNvPr id="349" name="Google Shape;349;p37"/>
          <p:cNvSpPr/>
          <p:nvPr/>
        </p:nvSpPr>
        <p:spPr>
          <a:xfrm>
            <a:off x="0" y="6350388"/>
            <a:ext cx="121887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Calibri"/>
                <a:ea typeface="Calibri"/>
                <a:cs typeface="Calibri"/>
                <a:sym typeface="Calibri"/>
              </a:rPr>
              <a:t>Blue + Red for a Bluer Tomorrow  |  www.sisterdistrictma.com</a:t>
            </a:r>
            <a:endParaRPr sz="1800">
              <a:solidFill>
                <a:srgbClr val="FFFFFF"/>
              </a:solidFill>
              <a:latin typeface="Calibri"/>
              <a:ea typeface="Calibri"/>
              <a:cs typeface="Calibri"/>
              <a:sym typeface="Calibri"/>
            </a:endParaRPr>
          </a:p>
        </p:txBody>
      </p:sp>
      <p:sp>
        <p:nvSpPr>
          <p:cNvPr id="350" name="Google Shape;350;p37"/>
          <p:cNvSpPr txBox="1"/>
          <p:nvPr/>
        </p:nvSpPr>
        <p:spPr>
          <a:xfrm>
            <a:off x="4382850" y="2496350"/>
            <a:ext cx="3704700" cy="22710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000000"/>
              </a:buClr>
              <a:buSzPts val="2000"/>
              <a:buFont typeface="Proxima Nova"/>
              <a:buChar char="-"/>
            </a:pPr>
            <a:r>
              <a:rPr lang="en-US" sz="2000">
                <a:latin typeface="Proxima Nova"/>
                <a:ea typeface="Proxima Nova"/>
                <a:cs typeface="Proxima Nova"/>
                <a:sym typeface="Proxima Nova"/>
              </a:rPr>
              <a:t>25 Candidates; 14 wins</a:t>
            </a:r>
            <a:endParaRPr sz="3200">
              <a:solidFill>
                <a:srgbClr val="000000"/>
              </a:solidFill>
              <a:latin typeface="Proxima Nova"/>
              <a:ea typeface="Proxima Nova"/>
              <a:cs typeface="Proxima Nova"/>
              <a:sym typeface="Proxima Nova"/>
            </a:endParaRPr>
          </a:p>
          <a:p>
            <a:pPr indent="-342900" lvl="0" marL="342900" rtl="0" algn="l">
              <a:lnSpc>
                <a:spcPct val="90000"/>
              </a:lnSpc>
              <a:spcBef>
                <a:spcPts val="400"/>
              </a:spcBef>
              <a:spcAft>
                <a:spcPts val="0"/>
              </a:spcAft>
              <a:buClr>
                <a:srgbClr val="000000"/>
              </a:buClr>
              <a:buSzPts val="2000"/>
              <a:buFont typeface="Proxima Nova"/>
              <a:buChar char="-"/>
            </a:pPr>
            <a:r>
              <a:rPr lang="en-US" sz="2000">
                <a:latin typeface="Proxima Nova"/>
                <a:ea typeface="Proxima Nova"/>
                <a:cs typeface="Proxima Nova"/>
                <a:sym typeface="Proxima Nova"/>
              </a:rPr>
              <a:t>AZ, CO, FL, MI, NH, PA, WA</a:t>
            </a:r>
            <a:endParaRPr sz="2000">
              <a:latin typeface="Proxima Nova"/>
              <a:ea typeface="Proxima Nova"/>
              <a:cs typeface="Proxima Nova"/>
              <a:sym typeface="Proxima Nova"/>
            </a:endParaRPr>
          </a:p>
          <a:p>
            <a:pPr indent="-342900" lvl="0" marL="342900" rtl="0" algn="l">
              <a:lnSpc>
                <a:spcPct val="90000"/>
              </a:lnSpc>
              <a:spcBef>
                <a:spcPts val="400"/>
              </a:spcBef>
              <a:spcAft>
                <a:spcPts val="0"/>
              </a:spcAft>
              <a:buClr>
                <a:srgbClr val="000000"/>
              </a:buClr>
              <a:buSzPts val="2000"/>
              <a:buFont typeface="Proxima Nova"/>
              <a:buChar char="-"/>
            </a:pPr>
            <a:r>
              <a:rPr lang="en-US" sz="2000">
                <a:latin typeface="Proxima Nova"/>
                <a:ea typeface="Proxima Nova"/>
                <a:cs typeface="Proxima Nova"/>
                <a:sym typeface="Proxima Nova"/>
              </a:rPr>
              <a:t>FL winner now running for Congress</a:t>
            </a:r>
            <a:endParaRPr sz="2000">
              <a:latin typeface="Proxima Nova"/>
              <a:ea typeface="Proxima Nova"/>
              <a:cs typeface="Proxima Nova"/>
              <a:sym typeface="Proxima Nova"/>
            </a:endParaRPr>
          </a:p>
          <a:p>
            <a:pPr indent="-342900" lvl="0" marL="342900" rtl="0" algn="l">
              <a:lnSpc>
                <a:spcPct val="90000"/>
              </a:lnSpc>
              <a:spcBef>
                <a:spcPts val="400"/>
              </a:spcBef>
              <a:spcAft>
                <a:spcPts val="0"/>
              </a:spcAft>
              <a:buClr>
                <a:srgbClr val="000000"/>
              </a:buClr>
              <a:buSzPts val="2000"/>
              <a:buFont typeface="Proxima Nova"/>
              <a:buChar char="-"/>
            </a:pPr>
            <a:r>
              <a:rPr lang="en-US" sz="2000">
                <a:latin typeface="Proxima Nova"/>
                <a:ea typeface="Proxima Nova"/>
                <a:cs typeface="Proxima Nova"/>
                <a:sym typeface="Proxima Nova"/>
              </a:rPr>
              <a:t>CO legislature flipped</a:t>
            </a:r>
            <a:endParaRPr sz="2000">
              <a:latin typeface="Proxima Nova"/>
              <a:ea typeface="Proxima Nova"/>
              <a:cs typeface="Proxima Nova"/>
              <a:sym typeface="Proxima Nova"/>
            </a:endParaRPr>
          </a:p>
          <a:p>
            <a:pPr indent="0" lvl="0" marL="0" rtl="0" algn="l">
              <a:lnSpc>
                <a:spcPct val="150000"/>
              </a:lnSpc>
              <a:spcBef>
                <a:spcPts val="400"/>
              </a:spcBef>
              <a:spcAft>
                <a:spcPts val="0"/>
              </a:spcAft>
              <a:buNone/>
            </a:pPr>
            <a:r>
              <a:t/>
            </a:r>
            <a:endParaRPr sz="2000">
              <a:latin typeface="Helvetica Neue Light"/>
              <a:ea typeface="Helvetica Neue Light"/>
              <a:cs typeface="Helvetica Neue Light"/>
              <a:sym typeface="Helvetica Neue Light"/>
            </a:endParaRPr>
          </a:p>
          <a:p>
            <a:pPr indent="0" lvl="0" marL="0" rtl="0" algn="l">
              <a:lnSpc>
                <a:spcPct val="150000"/>
              </a:lnSpc>
              <a:spcBef>
                <a:spcPts val="400"/>
              </a:spcBef>
              <a:spcAft>
                <a:spcPts val="0"/>
              </a:spcAft>
              <a:buNone/>
            </a:pPr>
            <a:r>
              <a:t/>
            </a:r>
            <a:endParaRPr sz="2000">
              <a:latin typeface="Helvetica Neue Light"/>
              <a:ea typeface="Helvetica Neue Light"/>
              <a:cs typeface="Helvetica Neue Light"/>
              <a:sym typeface="Helvetica Neue Light"/>
            </a:endParaRPr>
          </a:p>
          <a:p>
            <a:pPr indent="0" lvl="0" marL="0" rtl="0" algn="ctr">
              <a:spcBef>
                <a:spcPts val="360"/>
              </a:spcBef>
              <a:spcAft>
                <a:spcPts val="0"/>
              </a:spcAft>
              <a:buNone/>
            </a:pPr>
            <a:br>
              <a:rPr lang="en-US" sz="1800">
                <a:solidFill>
                  <a:srgbClr val="000000"/>
                </a:solidFill>
                <a:latin typeface="Helvetica Neue Light"/>
                <a:ea typeface="Helvetica Neue Light"/>
                <a:cs typeface="Helvetica Neue Light"/>
                <a:sym typeface="Helvetica Neue Light"/>
              </a:rPr>
            </a:br>
            <a:endParaRPr sz="1800">
              <a:solidFill>
                <a:srgbClr val="000000"/>
              </a:solidFill>
              <a:latin typeface="Calibri"/>
              <a:ea typeface="Calibri"/>
              <a:cs typeface="Calibri"/>
              <a:sym typeface="Calibri"/>
            </a:endParaRPr>
          </a:p>
        </p:txBody>
      </p:sp>
      <p:sp>
        <p:nvSpPr>
          <p:cNvPr id="351" name="Google Shape;351;p37"/>
          <p:cNvSpPr txBox="1"/>
          <p:nvPr/>
        </p:nvSpPr>
        <p:spPr>
          <a:xfrm>
            <a:off x="8206500" y="2496350"/>
            <a:ext cx="3566400" cy="22710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000000"/>
              </a:buClr>
              <a:buSzPts val="2000"/>
              <a:buFont typeface="Proxima Nova"/>
              <a:buChar char="-"/>
            </a:pPr>
            <a:r>
              <a:rPr lang="en-US" sz="2000">
                <a:latin typeface="Proxima Nova"/>
                <a:ea typeface="Proxima Nova"/>
                <a:cs typeface="Proxima Nova"/>
                <a:sym typeface="Proxima Nova"/>
              </a:rPr>
              <a:t>17 Candidates; 9 wins</a:t>
            </a:r>
            <a:endParaRPr sz="3200">
              <a:solidFill>
                <a:srgbClr val="000000"/>
              </a:solidFill>
              <a:latin typeface="Proxima Nova"/>
              <a:ea typeface="Proxima Nova"/>
              <a:cs typeface="Proxima Nova"/>
              <a:sym typeface="Proxima Nova"/>
            </a:endParaRPr>
          </a:p>
          <a:p>
            <a:pPr indent="-342900" lvl="0" marL="342900" rtl="0" algn="l">
              <a:lnSpc>
                <a:spcPct val="90000"/>
              </a:lnSpc>
              <a:spcBef>
                <a:spcPts val="400"/>
              </a:spcBef>
              <a:spcAft>
                <a:spcPts val="0"/>
              </a:spcAft>
              <a:buClr>
                <a:srgbClr val="000000"/>
              </a:buClr>
              <a:buSzPts val="2000"/>
              <a:buFont typeface="Proxima Nova"/>
              <a:buChar char="-"/>
            </a:pPr>
            <a:r>
              <a:rPr lang="en-US" sz="2000">
                <a:latin typeface="Proxima Nova"/>
                <a:ea typeface="Proxima Nova"/>
                <a:cs typeface="Proxima Nova"/>
                <a:sym typeface="Proxima Nova"/>
              </a:rPr>
              <a:t>VA, PA, MS, LA</a:t>
            </a:r>
            <a:endParaRPr sz="2000">
              <a:latin typeface="Proxima Nova"/>
              <a:ea typeface="Proxima Nova"/>
              <a:cs typeface="Proxima Nova"/>
              <a:sym typeface="Proxima Nova"/>
            </a:endParaRPr>
          </a:p>
          <a:p>
            <a:pPr indent="-342900" lvl="0" marL="342900" rtl="0" algn="l">
              <a:lnSpc>
                <a:spcPct val="90000"/>
              </a:lnSpc>
              <a:spcBef>
                <a:spcPts val="400"/>
              </a:spcBef>
              <a:spcAft>
                <a:spcPts val="0"/>
              </a:spcAft>
              <a:buClr>
                <a:srgbClr val="000000"/>
              </a:buClr>
              <a:buSzPts val="2000"/>
              <a:buFont typeface="Proxima Nova"/>
              <a:buChar char="-"/>
            </a:pPr>
            <a:r>
              <a:rPr lang="en-US" sz="2000">
                <a:latin typeface="Proxima Nova"/>
                <a:ea typeface="Proxima Nova"/>
                <a:cs typeface="Proxima Nova"/>
                <a:sym typeface="Proxima Nova"/>
              </a:rPr>
              <a:t>MS won by 136 votes </a:t>
            </a:r>
            <a:endParaRPr sz="2000">
              <a:latin typeface="Proxima Nova"/>
              <a:ea typeface="Proxima Nova"/>
              <a:cs typeface="Proxima Nova"/>
              <a:sym typeface="Proxima Nova"/>
            </a:endParaRPr>
          </a:p>
          <a:p>
            <a:pPr indent="-342900" lvl="0" marL="342900" rtl="0" algn="l">
              <a:lnSpc>
                <a:spcPct val="90000"/>
              </a:lnSpc>
              <a:spcBef>
                <a:spcPts val="400"/>
              </a:spcBef>
              <a:spcAft>
                <a:spcPts val="0"/>
              </a:spcAft>
              <a:buClr>
                <a:srgbClr val="000000"/>
              </a:buClr>
              <a:buSzPts val="2000"/>
              <a:buFont typeface="Proxima Nova"/>
              <a:buChar char="-"/>
            </a:pPr>
            <a:r>
              <a:rPr lang="en-US" sz="2000">
                <a:latin typeface="Proxima Nova"/>
                <a:ea typeface="Proxima Nova"/>
                <a:cs typeface="Proxima Nova"/>
                <a:sym typeface="Proxima Nova"/>
              </a:rPr>
              <a:t>Shelly Simonds WON</a:t>
            </a:r>
            <a:endParaRPr sz="2000">
              <a:latin typeface="Proxima Nova"/>
              <a:ea typeface="Proxima Nova"/>
              <a:cs typeface="Proxima Nova"/>
              <a:sym typeface="Proxima Nova"/>
            </a:endParaRPr>
          </a:p>
          <a:p>
            <a:pPr indent="-342900" lvl="0" marL="342900" rtl="0" algn="l">
              <a:lnSpc>
                <a:spcPct val="90000"/>
              </a:lnSpc>
              <a:spcBef>
                <a:spcPts val="400"/>
              </a:spcBef>
              <a:spcAft>
                <a:spcPts val="0"/>
              </a:spcAft>
              <a:buClr>
                <a:srgbClr val="000000"/>
              </a:buClr>
              <a:buSzPts val="2000"/>
              <a:buFont typeface="Proxima Nova"/>
              <a:buChar char="-"/>
            </a:pPr>
            <a:r>
              <a:rPr lang="en-US" sz="2000">
                <a:latin typeface="Proxima Nova"/>
                <a:ea typeface="Proxima Nova"/>
                <a:cs typeface="Proxima Nova"/>
                <a:sym typeface="Proxima Nova"/>
              </a:rPr>
              <a:t>ALL 2017 alums re-elected</a:t>
            </a:r>
            <a:endParaRPr sz="2000">
              <a:latin typeface="Helvetica Neue Light"/>
              <a:ea typeface="Helvetica Neue Light"/>
              <a:cs typeface="Helvetica Neue Light"/>
              <a:sym typeface="Helvetica Neue Light"/>
            </a:endParaRPr>
          </a:p>
          <a:p>
            <a:pPr indent="0" lvl="0" marL="0" rtl="0" algn="l">
              <a:lnSpc>
                <a:spcPct val="150000"/>
              </a:lnSpc>
              <a:spcBef>
                <a:spcPts val="400"/>
              </a:spcBef>
              <a:spcAft>
                <a:spcPts val="0"/>
              </a:spcAft>
              <a:buNone/>
            </a:pPr>
            <a:r>
              <a:t/>
            </a:r>
            <a:endParaRPr sz="2000">
              <a:latin typeface="Helvetica Neue Light"/>
              <a:ea typeface="Helvetica Neue Light"/>
              <a:cs typeface="Helvetica Neue Light"/>
              <a:sym typeface="Helvetica Neue Light"/>
            </a:endParaRPr>
          </a:p>
          <a:p>
            <a:pPr indent="0" lvl="0" marL="0" rtl="0" algn="ctr">
              <a:spcBef>
                <a:spcPts val="360"/>
              </a:spcBef>
              <a:spcAft>
                <a:spcPts val="0"/>
              </a:spcAft>
              <a:buNone/>
            </a:pPr>
            <a:br>
              <a:rPr lang="en-US" sz="1800">
                <a:solidFill>
                  <a:srgbClr val="000000"/>
                </a:solidFill>
                <a:latin typeface="Helvetica Neue Light"/>
                <a:ea typeface="Helvetica Neue Light"/>
                <a:cs typeface="Helvetica Neue Light"/>
                <a:sym typeface="Helvetica Neue Light"/>
              </a:rPr>
            </a:br>
            <a:endParaRPr sz="1800">
              <a:solidFill>
                <a:srgbClr val="000000"/>
              </a:solidFill>
              <a:latin typeface="Calibri"/>
              <a:ea typeface="Calibri"/>
              <a:cs typeface="Calibri"/>
              <a:sym typeface="Calibri"/>
            </a:endParaRPr>
          </a:p>
        </p:txBody>
      </p:sp>
      <p:sp>
        <p:nvSpPr>
          <p:cNvPr id="352" name="Google Shape;352;p37"/>
          <p:cNvSpPr txBox="1"/>
          <p:nvPr/>
        </p:nvSpPr>
        <p:spPr>
          <a:xfrm>
            <a:off x="8087550" y="1702675"/>
            <a:ext cx="3566400" cy="523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28A8E0"/>
              </a:buClr>
              <a:buSzPts val="2800"/>
              <a:buFont typeface="Arial"/>
              <a:buNone/>
            </a:pPr>
            <a:r>
              <a:rPr lang="en-US" sz="2800">
                <a:solidFill>
                  <a:srgbClr val="28A8E0"/>
                </a:solidFill>
                <a:latin typeface="Proxima Nova Semibold"/>
                <a:ea typeface="Proxima Nova Semibold"/>
                <a:cs typeface="Proxima Nova Semibold"/>
                <a:sym typeface="Proxima Nova Semibold"/>
              </a:rPr>
              <a:t>2019</a:t>
            </a:r>
            <a:endParaRPr sz="2000">
              <a:solidFill>
                <a:srgbClr val="000000"/>
              </a:solidFill>
              <a:latin typeface="Proxima Nova"/>
              <a:ea typeface="Proxima Nova"/>
              <a:cs typeface="Proxima Nova"/>
              <a:sym typeface="Proxima Nova"/>
            </a:endParaRPr>
          </a:p>
          <a:p>
            <a:pPr indent="0" lvl="0" marL="0" marR="0" rtl="0" algn="ctr">
              <a:lnSpc>
                <a:spcPct val="100000"/>
              </a:lnSpc>
              <a:spcBef>
                <a:spcPts val="360"/>
              </a:spcBef>
              <a:spcAft>
                <a:spcPts val="0"/>
              </a:spcAft>
              <a:buClr>
                <a:srgbClr val="000000"/>
              </a:buClr>
              <a:buSzPts val="1800"/>
              <a:buFont typeface="Arial"/>
              <a:buNone/>
            </a:pPr>
            <a:br>
              <a:rPr lang="en-US" sz="1800">
                <a:solidFill>
                  <a:srgbClr val="000000"/>
                </a:solidFill>
                <a:latin typeface="Helvetica Neue Light"/>
                <a:ea typeface="Helvetica Neue Light"/>
                <a:cs typeface="Helvetica Neue Light"/>
                <a:sym typeface="Helvetica Neue Light"/>
              </a:rPr>
            </a:br>
            <a:endParaRPr sz="1800">
              <a:solidFill>
                <a:srgbClr val="000000"/>
              </a:solidFill>
              <a:latin typeface="Calibri"/>
              <a:ea typeface="Calibri"/>
              <a:cs typeface="Calibri"/>
              <a:sym typeface="Calibri"/>
            </a:endParaRPr>
          </a:p>
        </p:txBody>
      </p:sp>
      <p:sp>
        <p:nvSpPr>
          <p:cNvPr id="353" name="Google Shape;353;p37"/>
          <p:cNvSpPr txBox="1"/>
          <p:nvPr/>
        </p:nvSpPr>
        <p:spPr>
          <a:xfrm>
            <a:off x="4311200" y="1702663"/>
            <a:ext cx="3566400" cy="523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28A8E0"/>
              </a:buClr>
              <a:buSzPts val="2800"/>
              <a:buFont typeface="Arial"/>
              <a:buNone/>
            </a:pPr>
            <a:r>
              <a:rPr lang="en-US" sz="2800">
                <a:solidFill>
                  <a:srgbClr val="28A8E0"/>
                </a:solidFill>
                <a:latin typeface="Proxima Nova Semibold"/>
                <a:ea typeface="Proxima Nova Semibold"/>
                <a:cs typeface="Proxima Nova Semibold"/>
                <a:sym typeface="Proxima Nova Semibold"/>
              </a:rPr>
              <a:t>2018</a:t>
            </a:r>
            <a:endParaRPr sz="2000">
              <a:solidFill>
                <a:srgbClr val="000000"/>
              </a:solidFill>
              <a:latin typeface="Proxima Nova"/>
              <a:ea typeface="Proxima Nova"/>
              <a:cs typeface="Proxima Nova"/>
              <a:sym typeface="Proxima Nova"/>
            </a:endParaRPr>
          </a:p>
          <a:p>
            <a:pPr indent="0" lvl="0" marL="0" marR="0" rtl="0" algn="ctr">
              <a:lnSpc>
                <a:spcPct val="100000"/>
              </a:lnSpc>
              <a:spcBef>
                <a:spcPts val="360"/>
              </a:spcBef>
              <a:spcAft>
                <a:spcPts val="0"/>
              </a:spcAft>
              <a:buClr>
                <a:srgbClr val="000000"/>
              </a:buClr>
              <a:buSzPts val="1800"/>
              <a:buFont typeface="Arial"/>
              <a:buNone/>
            </a:pPr>
            <a:br>
              <a:rPr lang="en-US" sz="1800">
                <a:solidFill>
                  <a:srgbClr val="000000"/>
                </a:solidFill>
                <a:latin typeface="Helvetica Neue Light"/>
                <a:ea typeface="Helvetica Neue Light"/>
                <a:cs typeface="Helvetica Neue Light"/>
                <a:sym typeface="Helvetica Neue Light"/>
              </a:rPr>
            </a:br>
            <a:endParaRPr sz="1800">
              <a:solidFill>
                <a:srgbClr val="000000"/>
              </a:solidFill>
              <a:latin typeface="Calibri"/>
              <a:ea typeface="Calibri"/>
              <a:cs typeface="Calibri"/>
              <a:sym typeface="Calibri"/>
            </a:endParaRPr>
          </a:p>
        </p:txBody>
      </p:sp>
      <p:sp>
        <p:nvSpPr>
          <p:cNvPr id="354" name="Google Shape;354;p37"/>
          <p:cNvSpPr txBox="1"/>
          <p:nvPr/>
        </p:nvSpPr>
        <p:spPr>
          <a:xfrm>
            <a:off x="378750" y="1726288"/>
            <a:ext cx="3566400" cy="523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28A8E0"/>
              </a:buClr>
              <a:buSzPts val="2800"/>
              <a:buFont typeface="Arial"/>
              <a:buNone/>
            </a:pPr>
            <a:r>
              <a:rPr lang="en-US" sz="2800">
                <a:solidFill>
                  <a:srgbClr val="28A8E0"/>
                </a:solidFill>
                <a:latin typeface="Proxima Nova Semibold"/>
                <a:ea typeface="Proxima Nova Semibold"/>
                <a:cs typeface="Proxima Nova Semibold"/>
                <a:sym typeface="Proxima Nova Semibold"/>
              </a:rPr>
              <a:t>2017</a:t>
            </a:r>
            <a:endParaRPr sz="2000">
              <a:solidFill>
                <a:srgbClr val="000000"/>
              </a:solidFill>
              <a:latin typeface="Proxima Nova"/>
              <a:ea typeface="Proxima Nova"/>
              <a:cs typeface="Proxima Nova"/>
              <a:sym typeface="Proxima Nova"/>
            </a:endParaRPr>
          </a:p>
          <a:p>
            <a:pPr indent="0" lvl="0" marL="0" marR="0" rtl="0" algn="ctr">
              <a:lnSpc>
                <a:spcPct val="100000"/>
              </a:lnSpc>
              <a:spcBef>
                <a:spcPts val="360"/>
              </a:spcBef>
              <a:spcAft>
                <a:spcPts val="0"/>
              </a:spcAft>
              <a:buClr>
                <a:srgbClr val="000000"/>
              </a:buClr>
              <a:buSzPts val="1800"/>
              <a:buFont typeface="Arial"/>
              <a:buNone/>
            </a:pPr>
            <a:br>
              <a:rPr lang="en-US" sz="1800">
                <a:solidFill>
                  <a:srgbClr val="000000"/>
                </a:solidFill>
                <a:latin typeface="Helvetica Neue Light"/>
                <a:ea typeface="Helvetica Neue Light"/>
                <a:cs typeface="Helvetica Neue Light"/>
                <a:sym typeface="Helvetica Neue Light"/>
              </a:rPr>
            </a:br>
            <a:endParaRPr sz="1800">
              <a:solidFill>
                <a:srgbClr val="000000"/>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8A8E0"/>
        </a:solidFill>
      </p:bgPr>
    </p:bg>
    <p:spTree>
      <p:nvGrpSpPr>
        <p:cNvPr id="358" name="Shape 358"/>
        <p:cNvGrpSpPr/>
        <p:nvPr/>
      </p:nvGrpSpPr>
      <p:grpSpPr>
        <a:xfrm>
          <a:off x="0" y="0"/>
          <a:ext cx="0" cy="0"/>
          <a:chOff x="0" y="0"/>
          <a:chExt cx="0" cy="0"/>
        </a:xfrm>
      </p:grpSpPr>
      <p:sp>
        <p:nvSpPr>
          <p:cNvPr id="359" name="Google Shape;359;p38"/>
          <p:cNvSpPr txBox="1"/>
          <p:nvPr/>
        </p:nvSpPr>
        <p:spPr>
          <a:xfrm>
            <a:off x="675640" y="367665"/>
            <a:ext cx="10515600" cy="1325700"/>
          </a:xfrm>
          <a:prstGeom prst="rect">
            <a:avLst/>
          </a:prstGeom>
          <a:noFill/>
          <a:ln>
            <a:noFill/>
          </a:ln>
        </p:spPr>
        <p:txBody>
          <a:bodyPr anchorCtr="0" anchor="ctr" bIns="45700" lIns="45700" spcFirstLastPara="1" rIns="45700" wrap="square" tIns="45700">
            <a:noAutofit/>
          </a:bodyPr>
          <a:lstStyle/>
          <a:p>
            <a:pPr indent="0" lvl="0" marL="0" rtl="0" algn="l">
              <a:spcBef>
                <a:spcPts val="0"/>
              </a:spcBef>
              <a:spcAft>
                <a:spcPts val="0"/>
              </a:spcAft>
              <a:buNone/>
            </a:pPr>
            <a:r>
              <a:rPr lang="en-US" sz="4400">
                <a:solidFill>
                  <a:srgbClr val="FFFFFF"/>
                </a:solidFill>
                <a:latin typeface="Georgia"/>
                <a:ea typeface="Georgia"/>
                <a:cs typeface="Georgia"/>
                <a:sym typeface="Georgia"/>
              </a:rPr>
              <a:t>2020 Sister District Strategy  </a:t>
            </a:r>
            <a:endParaRPr sz="4400">
              <a:latin typeface="Calibri"/>
              <a:ea typeface="Calibri"/>
              <a:cs typeface="Calibri"/>
              <a:sym typeface="Calibri"/>
            </a:endParaRPr>
          </a:p>
        </p:txBody>
      </p:sp>
      <p:sp>
        <p:nvSpPr>
          <p:cNvPr id="360" name="Google Shape;360;p38"/>
          <p:cNvSpPr txBox="1"/>
          <p:nvPr/>
        </p:nvSpPr>
        <p:spPr>
          <a:xfrm>
            <a:off x="666425" y="1810921"/>
            <a:ext cx="11232600" cy="7023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2000"/>
              <a:buFont typeface="Helvetica Neue"/>
              <a:buNone/>
            </a:pPr>
            <a:r>
              <a:rPr b="1" lang="en-US" sz="3000">
                <a:solidFill>
                  <a:srgbClr val="666666"/>
                </a:solidFill>
                <a:latin typeface="Proxima Nova"/>
                <a:ea typeface="Proxima Nova"/>
                <a:cs typeface="Proxima Nova"/>
                <a:sym typeface="Proxima Nova"/>
              </a:rPr>
              <a:t>Focus on GERRYMANDERING and “LAST CHANCE” Races</a:t>
            </a:r>
            <a:endParaRPr b="1" sz="3000">
              <a:solidFill>
                <a:srgbClr val="666666"/>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FFFFFF"/>
              </a:buClr>
              <a:buSzPts val="2000"/>
              <a:buFont typeface="Helvetica Neue"/>
              <a:buNone/>
            </a:pPr>
            <a:r>
              <a:t/>
            </a:r>
            <a:endParaRPr>
              <a:latin typeface="Proxima Nova"/>
              <a:ea typeface="Proxima Nova"/>
              <a:cs typeface="Proxima Nova"/>
              <a:sym typeface="Proxima Nova"/>
            </a:endParaRPr>
          </a:p>
        </p:txBody>
      </p:sp>
      <p:sp>
        <p:nvSpPr>
          <p:cNvPr id="361" name="Google Shape;361;p38"/>
          <p:cNvSpPr txBox="1"/>
          <p:nvPr/>
        </p:nvSpPr>
        <p:spPr>
          <a:xfrm>
            <a:off x="590225" y="2848225"/>
            <a:ext cx="3334500" cy="2237700"/>
          </a:xfrm>
          <a:prstGeom prst="rect">
            <a:avLst/>
          </a:prstGeom>
          <a:noFill/>
          <a:ln cap="flat" cmpd="sng" w="76200">
            <a:solidFill>
              <a:srgbClr val="666666"/>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l">
              <a:lnSpc>
                <a:spcPct val="150000"/>
              </a:lnSpc>
              <a:spcBef>
                <a:spcPts val="0"/>
              </a:spcBef>
              <a:spcAft>
                <a:spcPts val="0"/>
              </a:spcAft>
              <a:buClr>
                <a:srgbClr val="FFFFFF"/>
              </a:buClr>
              <a:buSzPts val="2000"/>
              <a:buFont typeface="Helvetica Neue"/>
              <a:buNone/>
            </a:pPr>
            <a:r>
              <a:t/>
            </a:r>
            <a:endParaRPr sz="3200">
              <a:solidFill>
                <a:srgbClr val="FFFFFF"/>
              </a:solidFill>
              <a:latin typeface="Proxima Nova"/>
              <a:ea typeface="Proxima Nova"/>
              <a:cs typeface="Proxima Nova"/>
              <a:sym typeface="Proxima Nova"/>
            </a:endParaRPr>
          </a:p>
        </p:txBody>
      </p:sp>
      <p:sp>
        <p:nvSpPr>
          <p:cNvPr id="362" name="Google Shape;362;p38"/>
          <p:cNvSpPr txBox="1"/>
          <p:nvPr/>
        </p:nvSpPr>
        <p:spPr>
          <a:xfrm>
            <a:off x="4427163" y="2826375"/>
            <a:ext cx="3334500" cy="2237700"/>
          </a:xfrm>
          <a:prstGeom prst="rect">
            <a:avLst/>
          </a:prstGeom>
          <a:noFill/>
          <a:ln cap="flat" cmpd="sng" w="76200">
            <a:solidFill>
              <a:srgbClr val="666666"/>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50000"/>
              </a:lnSpc>
              <a:spcBef>
                <a:spcPts val="0"/>
              </a:spcBef>
              <a:spcAft>
                <a:spcPts val="0"/>
              </a:spcAft>
              <a:buClr>
                <a:srgbClr val="FFFFFF"/>
              </a:buClr>
              <a:buSzPts val="2000"/>
              <a:buFont typeface="Helvetica Neue"/>
              <a:buNone/>
            </a:pPr>
            <a:r>
              <a:t/>
            </a:r>
            <a:endParaRPr sz="3200">
              <a:solidFill>
                <a:srgbClr val="FFFFFF"/>
              </a:solidFill>
              <a:latin typeface="Proxima Nova"/>
              <a:ea typeface="Proxima Nova"/>
              <a:cs typeface="Proxima Nova"/>
              <a:sym typeface="Proxima Nova"/>
            </a:endParaRPr>
          </a:p>
          <a:p>
            <a:pPr indent="0" lvl="0" marL="0" marR="0" rtl="0" algn="ctr">
              <a:lnSpc>
                <a:spcPct val="150000"/>
              </a:lnSpc>
              <a:spcBef>
                <a:spcPts val="0"/>
              </a:spcBef>
              <a:spcAft>
                <a:spcPts val="0"/>
              </a:spcAft>
              <a:buClr>
                <a:srgbClr val="FFFFFF"/>
              </a:buClr>
              <a:buSzPts val="2000"/>
              <a:buFont typeface="Helvetica Neue"/>
              <a:buNone/>
            </a:pPr>
            <a:r>
              <a:t/>
            </a:r>
            <a:endParaRPr sz="3200">
              <a:latin typeface="Proxima Nova"/>
              <a:ea typeface="Proxima Nova"/>
              <a:cs typeface="Proxima Nova"/>
              <a:sym typeface="Proxima Nova"/>
            </a:endParaRPr>
          </a:p>
        </p:txBody>
      </p:sp>
      <p:sp>
        <p:nvSpPr>
          <p:cNvPr id="363" name="Google Shape;363;p38"/>
          <p:cNvSpPr txBox="1"/>
          <p:nvPr/>
        </p:nvSpPr>
        <p:spPr>
          <a:xfrm>
            <a:off x="8275625" y="2826375"/>
            <a:ext cx="3334500" cy="2237700"/>
          </a:xfrm>
          <a:prstGeom prst="rect">
            <a:avLst/>
          </a:prstGeom>
          <a:noFill/>
          <a:ln cap="flat" cmpd="sng" w="76200">
            <a:solidFill>
              <a:srgbClr val="666666"/>
            </a:solidFill>
            <a:prstDash val="solid"/>
            <a:round/>
            <a:headEnd len="sm" w="sm" type="none"/>
            <a:tailEnd len="sm" w="sm" type="none"/>
          </a:ln>
        </p:spPr>
        <p:txBody>
          <a:bodyPr anchorCtr="0" anchor="ctr" bIns="45700" lIns="45700" spcFirstLastPara="1" rIns="45700" wrap="square" tIns="45700">
            <a:noAutofit/>
          </a:bodyPr>
          <a:lstStyle/>
          <a:p>
            <a:pPr indent="0" lvl="0" marL="0" rtl="0" algn="ctr">
              <a:lnSpc>
                <a:spcPct val="150000"/>
              </a:lnSpc>
              <a:spcBef>
                <a:spcPts val="0"/>
              </a:spcBef>
              <a:spcAft>
                <a:spcPts val="0"/>
              </a:spcAft>
              <a:buClr>
                <a:schemeClr val="lt1"/>
              </a:buClr>
              <a:buSzPts val="2000"/>
              <a:buFont typeface="Helvetica Neue"/>
              <a:buNone/>
            </a:pPr>
            <a:r>
              <a:t/>
            </a:r>
            <a:endParaRPr sz="3200">
              <a:latin typeface="Proxima Nova"/>
              <a:ea typeface="Proxima Nova"/>
              <a:cs typeface="Proxima Nova"/>
              <a:sym typeface="Proxima Nova"/>
            </a:endParaRPr>
          </a:p>
        </p:txBody>
      </p:sp>
      <p:sp>
        <p:nvSpPr>
          <p:cNvPr id="364" name="Google Shape;364;p38"/>
          <p:cNvSpPr txBox="1"/>
          <p:nvPr/>
        </p:nvSpPr>
        <p:spPr>
          <a:xfrm>
            <a:off x="1269725" y="3401425"/>
            <a:ext cx="1975500" cy="1131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3200">
                <a:solidFill>
                  <a:srgbClr val="FFFFFF"/>
                </a:solidFill>
                <a:latin typeface="Calibri"/>
                <a:ea typeface="Calibri"/>
                <a:cs typeface="Calibri"/>
                <a:sym typeface="Calibri"/>
              </a:rPr>
              <a:t>Blue Flips</a:t>
            </a:r>
            <a:endParaRPr b="1" sz="3200">
              <a:solidFill>
                <a:srgbClr val="FFFFFF"/>
              </a:solidFill>
              <a:latin typeface="Calibri"/>
              <a:ea typeface="Calibri"/>
              <a:cs typeface="Calibri"/>
              <a:sym typeface="Calibri"/>
            </a:endParaRPr>
          </a:p>
        </p:txBody>
      </p:sp>
      <p:sp>
        <p:nvSpPr>
          <p:cNvPr id="365" name="Google Shape;365;p38"/>
          <p:cNvSpPr txBox="1"/>
          <p:nvPr/>
        </p:nvSpPr>
        <p:spPr>
          <a:xfrm>
            <a:off x="4680250" y="3401425"/>
            <a:ext cx="2825700" cy="1131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3200">
                <a:solidFill>
                  <a:srgbClr val="FFFFFF"/>
                </a:solidFill>
                <a:latin typeface="Calibri"/>
                <a:ea typeface="Calibri"/>
                <a:cs typeface="Calibri"/>
                <a:sym typeface="Calibri"/>
              </a:rPr>
              <a:t>Blue Holds</a:t>
            </a:r>
            <a:endParaRPr b="1" sz="3200">
              <a:solidFill>
                <a:srgbClr val="FFFFFF"/>
              </a:solidFill>
              <a:latin typeface="Calibri"/>
              <a:ea typeface="Calibri"/>
              <a:cs typeface="Calibri"/>
              <a:sym typeface="Calibri"/>
            </a:endParaRPr>
          </a:p>
        </p:txBody>
      </p:sp>
      <p:sp>
        <p:nvSpPr>
          <p:cNvPr id="366" name="Google Shape;366;p38"/>
          <p:cNvSpPr txBox="1"/>
          <p:nvPr/>
        </p:nvSpPr>
        <p:spPr>
          <a:xfrm>
            <a:off x="8687075" y="3429000"/>
            <a:ext cx="2504100" cy="1131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3200">
                <a:solidFill>
                  <a:srgbClr val="FFFFFF"/>
                </a:solidFill>
                <a:latin typeface="Calibri"/>
                <a:ea typeface="Calibri"/>
                <a:cs typeface="Calibri"/>
                <a:sym typeface="Calibri"/>
              </a:rPr>
              <a:t>Blue Inroads</a:t>
            </a:r>
            <a:endParaRPr b="1" sz="3200">
              <a:solidFill>
                <a:srgbClr val="FFFFFF"/>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0" name="Shape 370"/>
        <p:cNvGrpSpPr/>
        <p:nvPr/>
      </p:nvGrpSpPr>
      <p:grpSpPr>
        <a:xfrm>
          <a:off x="0" y="0"/>
          <a:ext cx="0" cy="0"/>
          <a:chOff x="0" y="0"/>
          <a:chExt cx="0" cy="0"/>
        </a:xfrm>
      </p:grpSpPr>
      <p:sp>
        <p:nvSpPr>
          <p:cNvPr id="371" name="Google Shape;371;p39"/>
          <p:cNvSpPr/>
          <p:nvPr/>
        </p:nvSpPr>
        <p:spPr>
          <a:xfrm>
            <a:off x="0" y="6400521"/>
            <a:ext cx="12188700" cy="342600"/>
          </a:xfrm>
          <a:prstGeom prst="rect">
            <a:avLst/>
          </a:prstGeom>
          <a:solidFill>
            <a:srgbClr val="28A8E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1" marL="457200" marR="0" rtl="0" algn="l">
              <a:spcBef>
                <a:spcPts val="0"/>
              </a:spcBef>
              <a:spcAft>
                <a:spcPts val="0"/>
              </a:spcAft>
              <a:buNone/>
            </a:pPr>
            <a:r>
              <a:t/>
            </a:r>
            <a:endParaRPr b="0" i="0" sz="4000" u="none" cap="none" strike="noStrike">
              <a:solidFill>
                <a:schemeClr val="lt1"/>
              </a:solidFill>
              <a:latin typeface="Calibri"/>
              <a:ea typeface="Calibri"/>
              <a:cs typeface="Calibri"/>
              <a:sym typeface="Calibri"/>
            </a:endParaRPr>
          </a:p>
        </p:txBody>
      </p:sp>
      <p:sp>
        <p:nvSpPr>
          <p:cNvPr id="372" name="Google Shape;372;p39"/>
          <p:cNvSpPr/>
          <p:nvPr/>
        </p:nvSpPr>
        <p:spPr>
          <a:xfrm>
            <a:off x="0" y="6350388"/>
            <a:ext cx="121887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Blue + Red for a Bluer Tomorrow  |  www.sisterdistrictma.com</a:t>
            </a:r>
            <a:endParaRPr sz="1800">
              <a:solidFill>
                <a:schemeClr val="lt1"/>
              </a:solidFill>
              <a:latin typeface="Calibri"/>
              <a:ea typeface="Calibri"/>
              <a:cs typeface="Calibri"/>
              <a:sym typeface="Calibri"/>
            </a:endParaRPr>
          </a:p>
        </p:txBody>
      </p:sp>
      <p:sp>
        <p:nvSpPr>
          <p:cNvPr id="373" name="Google Shape;373;p39"/>
          <p:cNvSpPr/>
          <p:nvPr/>
        </p:nvSpPr>
        <p:spPr>
          <a:xfrm>
            <a:off x="0" y="6400521"/>
            <a:ext cx="12188700" cy="342600"/>
          </a:xfrm>
          <a:prstGeom prst="rect">
            <a:avLst/>
          </a:prstGeom>
          <a:solidFill>
            <a:srgbClr val="28A8E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1" marL="457200" marR="0" rtl="0" algn="l">
              <a:spcBef>
                <a:spcPts val="0"/>
              </a:spcBef>
              <a:spcAft>
                <a:spcPts val="0"/>
              </a:spcAft>
              <a:buNone/>
            </a:pPr>
            <a:r>
              <a:t/>
            </a:r>
            <a:endParaRPr b="0" i="0" sz="4000" u="none" cap="none" strike="noStrike">
              <a:solidFill>
                <a:srgbClr val="FFFFFF"/>
              </a:solidFill>
              <a:latin typeface="Calibri"/>
              <a:ea typeface="Calibri"/>
              <a:cs typeface="Calibri"/>
              <a:sym typeface="Calibri"/>
            </a:endParaRPr>
          </a:p>
        </p:txBody>
      </p:sp>
      <p:sp>
        <p:nvSpPr>
          <p:cNvPr id="374" name="Google Shape;374;p39"/>
          <p:cNvSpPr/>
          <p:nvPr/>
        </p:nvSpPr>
        <p:spPr>
          <a:xfrm>
            <a:off x="0" y="6350388"/>
            <a:ext cx="121887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Calibri"/>
                <a:ea typeface="Calibri"/>
                <a:cs typeface="Calibri"/>
                <a:sym typeface="Calibri"/>
              </a:rPr>
              <a:t>Blue + Red for a Bluer Tomorrow  |  www.sisterdistrictma.com</a:t>
            </a:r>
            <a:endParaRPr sz="1800">
              <a:solidFill>
                <a:srgbClr val="FFFFFF"/>
              </a:solidFill>
              <a:latin typeface="Calibri"/>
              <a:ea typeface="Calibri"/>
              <a:cs typeface="Calibri"/>
              <a:sym typeface="Calibri"/>
            </a:endParaRPr>
          </a:p>
        </p:txBody>
      </p:sp>
      <p:sp>
        <p:nvSpPr>
          <p:cNvPr id="375" name="Google Shape;375;p39"/>
          <p:cNvSpPr txBox="1"/>
          <p:nvPr/>
        </p:nvSpPr>
        <p:spPr>
          <a:xfrm>
            <a:off x="675650" y="367700"/>
            <a:ext cx="10515600" cy="4711800"/>
          </a:xfrm>
          <a:prstGeom prst="rect">
            <a:avLst/>
          </a:prstGeom>
          <a:noFill/>
          <a:ln>
            <a:noFill/>
          </a:ln>
        </p:spPr>
        <p:txBody>
          <a:bodyPr anchorCtr="0" anchor="ctr" bIns="45700" lIns="45700" spcFirstLastPara="1" rIns="45700" wrap="square" tIns="45700">
            <a:noAutofit/>
          </a:bodyPr>
          <a:lstStyle/>
          <a:p>
            <a:pPr indent="0" lvl="0" marL="0" rtl="0" algn="ctr">
              <a:spcBef>
                <a:spcPts val="0"/>
              </a:spcBef>
              <a:spcAft>
                <a:spcPts val="0"/>
              </a:spcAft>
              <a:buNone/>
            </a:pPr>
            <a:r>
              <a:rPr lang="en-US" sz="4400">
                <a:solidFill>
                  <a:srgbClr val="28A8E0"/>
                </a:solidFill>
                <a:latin typeface="Georgia"/>
                <a:ea typeface="Georgia"/>
                <a:cs typeface="Georgia"/>
                <a:sym typeface="Georgia"/>
              </a:rPr>
              <a:t>2020 States: Who, Where, How</a:t>
            </a:r>
            <a:endParaRPr sz="4400">
              <a:solidFill>
                <a:srgbClr val="28A8E0"/>
              </a:solidFill>
              <a:latin typeface="Georgia"/>
              <a:ea typeface="Georgia"/>
              <a:cs typeface="Georgia"/>
              <a:sym typeface="Georgia"/>
            </a:endParaRPr>
          </a:p>
          <a:p>
            <a:pPr indent="0" lvl="0" marL="0" rtl="0" algn="ctr">
              <a:spcBef>
                <a:spcPts val="0"/>
              </a:spcBef>
              <a:spcAft>
                <a:spcPts val="0"/>
              </a:spcAft>
              <a:buNone/>
            </a:pPr>
            <a:r>
              <a:t/>
            </a:r>
            <a:endParaRPr sz="4400">
              <a:solidFill>
                <a:srgbClr val="28A8E0"/>
              </a:solidFill>
              <a:latin typeface="Georgia"/>
              <a:ea typeface="Georgia"/>
              <a:cs typeface="Georgia"/>
              <a:sym typeface="Georgia"/>
            </a:endParaRPr>
          </a:p>
          <a:p>
            <a:pPr indent="0" lvl="0" marL="0" rtl="0" algn="ctr">
              <a:spcBef>
                <a:spcPts val="0"/>
              </a:spcBef>
              <a:spcAft>
                <a:spcPts val="0"/>
              </a:spcAft>
              <a:buNone/>
            </a:pPr>
            <a:r>
              <a:t/>
            </a:r>
            <a:endParaRPr sz="4400">
              <a:solidFill>
                <a:srgbClr val="28A8E0"/>
              </a:solidFill>
              <a:latin typeface="Georgia"/>
              <a:ea typeface="Georgia"/>
              <a:cs typeface="Georgia"/>
              <a:sym typeface="Georgia"/>
            </a:endParaRPr>
          </a:p>
          <a:p>
            <a:pPr indent="0" lvl="0" marL="0" rtl="0" algn="ctr">
              <a:spcBef>
                <a:spcPts val="0"/>
              </a:spcBef>
              <a:spcAft>
                <a:spcPts val="0"/>
              </a:spcAft>
              <a:buNone/>
            </a:pPr>
            <a:r>
              <a:t/>
            </a:r>
            <a:endParaRPr sz="4400">
              <a:solidFill>
                <a:srgbClr val="28A8E0"/>
              </a:solidFill>
              <a:latin typeface="Georgia"/>
              <a:ea typeface="Georgia"/>
              <a:cs typeface="Georgia"/>
              <a:sym typeface="Georgia"/>
            </a:endParaRPr>
          </a:p>
          <a:p>
            <a:pPr indent="0" lvl="0" marL="0" rtl="0" algn="ctr">
              <a:spcBef>
                <a:spcPts val="0"/>
              </a:spcBef>
              <a:spcAft>
                <a:spcPts val="0"/>
              </a:spcAft>
              <a:buNone/>
            </a:pPr>
            <a:r>
              <a:t/>
            </a:r>
            <a:endParaRPr sz="4400">
              <a:solidFill>
                <a:srgbClr val="28A8E0"/>
              </a:solidFill>
              <a:latin typeface="Georgia"/>
              <a:ea typeface="Georgia"/>
              <a:cs typeface="Georgia"/>
              <a:sym typeface="Georgia"/>
            </a:endParaRPr>
          </a:p>
          <a:p>
            <a:pPr indent="0" lvl="0" marL="0" rtl="0" algn="ctr">
              <a:spcBef>
                <a:spcPts val="0"/>
              </a:spcBef>
              <a:spcAft>
                <a:spcPts val="0"/>
              </a:spcAft>
              <a:buNone/>
            </a:pPr>
            <a:r>
              <a:t/>
            </a:r>
            <a:endParaRPr sz="3000">
              <a:solidFill>
                <a:srgbClr val="28A8E0"/>
              </a:solidFill>
              <a:latin typeface="Georgia"/>
              <a:ea typeface="Georgia"/>
              <a:cs typeface="Georgia"/>
              <a:sym typeface="Georgia"/>
            </a:endParaRPr>
          </a:p>
        </p:txBody>
      </p:sp>
      <p:sp>
        <p:nvSpPr>
          <p:cNvPr id="376" name="Google Shape;376;p39"/>
          <p:cNvSpPr txBox="1"/>
          <p:nvPr/>
        </p:nvSpPr>
        <p:spPr>
          <a:xfrm>
            <a:off x="478050" y="4418061"/>
            <a:ext cx="11232600" cy="1819200"/>
          </a:xfrm>
          <a:prstGeom prst="rect">
            <a:avLst/>
          </a:prstGeom>
          <a:no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FFFFFF"/>
              </a:buClr>
              <a:buSzPts val="2000"/>
              <a:buFont typeface="Helvetica Neue"/>
              <a:buNone/>
            </a:pPr>
            <a:r>
              <a:rPr b="1" lang="en-US" sz="3000">
                <a:solidFill>
                  <a:srgbClr val="666666"/>
                </a:solidFill>
                <a:latin typeface="Proxima Nova"/>
                <a:ea typeface="Proxima Nova"/>
                <a:cs typeface="Proxima Nova"/>
                <a:sym typeface="Proxima Nova"/>
              </a:rPr>
              <a:t>6-step candidate selection process:</a:t>
            </a:r>
            <a:endParaRPr b="1" sz="3000">
              <a:solidFill>
                <a:srgbClr val="666666"/>
              </a:solidFill>
              <a:latin typeface="Proxima Nova"/>
              <a:ea typeface="Proxima Nova"/>
              <a:cs typeface="Proxima Nova"/>
              <a:sym typeface="Proxima Nova"/>
            </a:endParaRPr>
          </a:p>
          <a:p>
            <a:pPr indent="-355600" lvl="0" marL="457200" marR="0" rtl="0" algn="l">
              <a:lnSpc>
                <a:spcPct val="100000"/>
              </a:lnSpc>
              <a:spcBef>
                <a:spcPts val="0"/>
              </a:spcBef>
              <a:spcAft>
                <a:spcPts val="0"/>
              </a:spcAft>
              <a:buClr>
                <a:srgbClr val="666666"/>
              </a:buClr>
              <a:buSzPts val="2000"/>
              <a:buFont typeface="Proxima Nova"/>
              <a:buAutoNum type="arabicPeriod"/>
            </a:pPr>
            <a:r>
              <a:rPr lang="en-US" sz="2000">
                <a:solidFill>
                  <a:srgbClr val="666666"/>
                </a:solidFill>
                <a:latin typeface="Proxima Nova"/>
                <a:ea typeface="Proxima Nova"/>
                <a:cs typeface="Proxima Nova"/>
                <a:sym typeface="Proxima Nova"/>
              </a:rPr>
              <a:t>Assess states &amp; identify chambers			4. Meet with local stakeholders</a:t>
            </a:r>
            <a:endParaRPr sz="2000">
              <a:solidFill>
                <a:srgbClr val="666666"/>
              </a:solidFill>
              <a:latin typeface="Proxima Nova"/>
              <a:ea typeface="Proxima Nova"/>
              <a:cs typeface="Proxima Nova"/>
              <a:sym typeface="Proxima Nova"/>
            </a:endParaRPr>
          </a:p>
          <a:p>
            <a:pPr indent="-355600" lvl="0" marL="457200" marR="0" rtl="0" algn="l">
              <a:lnSpc>
                <a:spcPct val="100000"/>
              </a:lnSpc>
              <a:spcBef>
                <a:spcPts val="0"/>
              </a:spcBef>
              <a:spcAft>
                <a:spcPts val="0"/>
              </a:spcAft>
              <a:buClr>
                <a:srgbClr val="666666"/>
              </a:buClr>
              <a:buSzPts val="2000"/>
              <a:buFont typeface="Proxima Nova"/>
              <a:buAutoNum type="arabicPeriod"/>
            </a:pPr>
            <a:r>
              <a:rPr lang="en-US" sz="2000">
                <a:solidFill>
                  <a:srgbClr val="666666"/>
                </a:solidFill>
                <a:latin typeface="Proxima Nova"/>
                <a:ea typeface="Proxima Nova"/>
                <a:cs typeface="Proxima Nova"/>
                <a:sym typeface="Proxima Nova"/>
              </a:rPr>
              <a:t>Identify potential seats in chambers 			5. Candidate assessment</a:t>
            </a:r>
            <a:endParaRPr sz="2000">
              <a:solidFill>
                <a:srgbClr val="666666"/>
              </a:solidFill>
              <a:latin typeface="Proxima Nova"/>
              <a:ea typeface="Proxima Nova"/>
              <a:cs typeface="Proxima Nova"/>
              <a:sym typeface="Proxima Nova"/>
            </a:endParaRPr>
          </a:p>
          <a:p>
            <a:pPr indent="-355600" lvl="0" marL="457200" marR="0" rtl="0" algn="l">
              <a:lnSpc>
                <a:spcPct val="100000"/>
              </a:lnSpc>
              <a:spcBef>
                <a:spcPts val="0"/>
              </a:spcBef>
              <a:spcAft>
                <a:spcPts val="0"/>
              </a:spcAft>
              <a:buClr>
                <a:srgbClr val="666666"/>
              </a:buClr>
              <a:buSzPts val="2000"/>
              <a:buFont typeface="Proxima Nova"/>
              <a:buAutoNum type="arabicPeriod"/>
            </a:pPr>
            <a:r>
              <a:rPr lang="en-US" sz="2000">
                <a:solidFill>
                  <a:srgbClr val="666666"/>
                </a:solidFill>
                <a:latin typeface="Proxima Nova"/>
                <a:ea typeface="Proxima Nova"/>
                <a:cs typeface="Proxima Nova"/>
                <a:sym typeface="Proxima Nova"/>
              </a:rPr>
              <a:t>Deeper dive into initial list					6. Match teams to races</a:t>
            </a:r>
            <a:endParaRPr sz="2000">
              <a:solidFill>
                <a:srgbClr val="666666"/>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FFFFFF"/>
              </a:buClr>
              <a:buSzPts val="2000"/>
              <a:buFont typeface="Helvetica Neue"/>
              <a:buNone/>
            </a:pPr>
            <a:r>
              <a:t/>
            </a:r>
            <a:endParaRPr>
              <a:latin typeface="Proxima Nova"/>
              <a:ea typeface="Proxima Nova"/>
              <a:cs typeface="Proxima Nova"/>
              <a:sym typeface="Proxima Nova"/>
            </a:endParaRPr>
          </a:p>
        </p:txBody>
      </p:sp>
      <p:sp>
        <p:nvSpPr>
          <p:cNvPr id="377" name="Google Shape;377;p39"/>
          <p:cNvSpPr txBox="1"/>
          <p:nvPr/>
        </p:nvSpPr>
        <p:spPr>
          <a:xfrm>
            <a:off x="590225" y="1694974"/>
            <a:ext cx="3334500" cy="2237700"/>
          </a:xfrm>
          <a:prstGeom prst="rect">
            <a:avLst/>
          </a:prstGeom>
          <a:solidFill>
            <a:srgbClr val="28A8E0"/>
          </a:solidFill>
          <a:ln cap="flat" cmpd="sng" w="76200">
            <a:solidFill>
              <a:srgbClr val="666666"/>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50000"/>
              </a:lnSpc>
              <a:spcBef>
                <a:spcPts val="0"/>
              </a:spcBef>
              <a:spcAft>
                <a:spcPts val="0"/>
              </a:spcAft>
              <a:buClr>
                <a:srgbClr val="FFFFFF"/>
              </a:buClr>
              <a:buSzPts val="2000"/>
              <a:buFont typeface="Helvetica Neue"/>
              <a:buNone/>
            </a:pPr>
            <a:r>
              <a:t/>
            </a:r>
            <a:endParaRPr b="1" sz="600">
              <a:solidFill>
                <a:srgbClr val="FFFFFF"/>
              </a:solidFill>
              <a:latin typeface="Proxima Nova"/>
              <a:ea typeface="Proxima Nova"/>
              <a:cs typeface="Proxima Nova"/>
              <a:sym typeface="Proxima Nova"/>
            </a:endParaRPr>
          </a:p>
          <a:p>
            <a:pPr indent="0" lvl="0" marL="0" marR="0" rtl="0" algn="ctr">
              <a:lnSpc>
                <a:spcPct val="115000"/>
              </a:lnSpc>
              <a:spcBef>
                <a:spcPts val="0"/>
              </a:spcBef>
              <a:spcAft>
                <a:spcPts val="0"/>
              </a:spcAft>
              <a:buClr>
                <a:srgbClr val="FFFFFF"/>
              </a:buClr>
              <a:buSzPts val="2000"/>
              <a:buFont typeface="Helvetica Neue"/>
              <a:buNone/>
            </a:pPr>
            <a:r>
              <a:rPr lang="en-US" sz="2400">
                <a:solidFill>
                  <a:srgbClr val="FFFFFF"/>
                </a:solidFill>
                <a:latin typeface="Proxima Nova Semibold"/>
                <a:ea typeface="Proxima Nova Semibold"/>
                <a:cs typeface="Proxima Nova Semibold"/>
                <a:sym typeface="Proxima Nova Semibold"/>
              </a:rPr>
              <a:t>Blue Flips</a:t>
            </a:r>
            <a:endParaRPr sz="2400">
              <a:solidFill>
                <a:srgbClr val="FFFFFF"/>
              </a:solidFill>
              <a:latin typeface="Proxima Nova Semibold"/>
              <a:ea typeface="Proxima Nova Semibold"/>
              <a:cs typeface="Proxima Nova Semibold"/>
              <a:sym typeface="Proxima Nova Semibold"/>
            </a:endParaRPr>
          </a:p>
          <a:p>
            <a:pPr indent="0" lvl="0" marL="0" marR="0" rtl="0" algn="l">
              <a:lnSpc>
                <a:spcPct val="100000"/>
              </a:lnSpc>
              <a:spcBef>
                <a:spcPts val="0"/>
              </a:spcBef>
              <a:spcAft>
                <a:spcPts val="0"/>
              </a:spcAft>
              <a:buClr>
                <a:srgbClr val="FFFFFF"/>
              </a:buClr>
              <a:buSzPts val="2000"/>
              <a:buFont typeface="Helvetica Neue"/>
              <a:buNone/>
            </a:pPr>
            <a:r>
              <a:rPr lang="en-US" sz="2400">
                <a:solidFill>
                  <a:srgbClr val="FFFFFF"/>
                </a:solidFill>
                <a:latin typeface="Proxima Nova"/>
                <a:ea typeface="Proxima Nova"/>
                <a:cs typeface="Proxima Nova"/>
                <a:sym typeface="Proxima Nova"/>
              </a:rPr>
              <a:t> </a:t>
            </a:r>
            <a:r>
              <a:rPr lang="en-US" sz="2000">
                <a:solidFill>
                  <a:srgbClr val="FFFFFF"/>
                </a:solidFill>
                <a:latin typeface="Proxima Nova"/>
                <a:ea typeface="Proxima Nova"/>
                <a:cs typeface="Proxima Nova"/>
                <a:sym typeface="Proxima Nova"/>
              </a:rPr>
              <a:t>TX State House</a:t>
            </a:r>
            <a:endParaRPr sz="2000">
              <a:solidFill>
                <a:srgbClr val="FFFFFF"/>
              </a:solidFill>
              <a:latin typeface="Proxima Nova"/>
              <a:ea typeface="Proxima Nova"/>
              <a:cs typeface="Proxima Nova"/>
              <a:sym typeface="Proxima Nova"/>
            </a:endParaRPr>
          </a:p>
          <a:p>
            <a:pPr indent="0" lvl="0" marL="0" rtl="0" algn="l">
              <a:spcBef>
                <a:spcPts val="0"/>
              </a:spcBef>
              <a:spcAft>
                <a:spcPts val="0"/>
              </a:spcAft>
              <a:buClr>
                <a:srgbClr val="FFFFFF"/>
              </a:buClr>
              <a:buSzPts val="2000"/>
              <a:buFont typeface="Helvetica Neue"/>
              <a:buNone/>
            </a:pPr>
            <a:r>
              <a:rPr lang="en-US" sz="2000">
                <a:solidFill>
                  <a:srgbClr val="FFFFFF"/>
                </a:solidFill>
                <a:latin typeface="Proxima Nova"/>
                <a:ea typeface="Proxima Nova"/>
                <a:cs typeface="Proxima Nova"/>
                <a:sym typeface="Proxima Nova"/>
              </a:rPr>
              <a:t> MI State House</a:t>
            </a:r>
            <a:endParaRPr sz="2000">
              <a:solidFill>
                <a:srgbClr val="FFFFFF"/>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FFFFFF"/>
              </a:buClr>
              <a:buSzPts val="2000"/>
              <a:buFont typeface="Helvetica Neue"/>
              <a:buNone/>
            </a:pPr>
            <a:r>
              <a:rPr lang="en-US" sz="2000">
                <a:solidFill>
                  <a:srgbClr val="FFFFFF"/>
                </a:solidFill>
                <a:latin typeface="Proxima Nova"/>
                <a:ea typeface="Proxima Nova"/>
                <a:cs typeface="Proxima Nova"/>
                <a:sym typeface="Proxima Nova"/>
              </a:rPr>
              <a:t> PA State Senate &amp; House</a:t>
            </a:r>
            <a:endParaRPr sz="2000">
              <a:solidFill>
                <a:srgbClr val="FFFFFF"/>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FFFFFF"/>
              </a:buClr>
              <a:buSzPts val="2000"/>
              <a:buFont typeface="Helvetica Neue"/>
              <a:buNone/>
            </a:pPr>
            <a:r>
              <a:rPr lang="en-US" sz="2000">
                <a:solidFill>
                  <a:srgbClr val="FFFFFF"/>
                </a:solidFill>
                <a:latin typeface="Proxima Nova"/>
                <a:ea typeface="Proxima Nova"/>
                <a:cs typeface="Proxima Nova"/>
                <a:sym typeface="Proxima Nova"/>
              </a:rPr>
              <a:t> NC State Senate &amp; House</a:t>
            </a:r>
            <a:endParaRPr sz="2000">
              <a:solidFill>
                <a:srgbClr val="FFFFFF"/>
              </a:solidFill>
              <a:latin typeface="Proxima Nova"/>
              <a:ea typeface="Proxima Nova"/>
              <a:cs typeface="Proxima Nova"/>
              <a:sym typeface="Proxima Nova"/>
            </a:endParaRPr>
          </a:p>
        </p:txBody>
      </p:sp>
      <p:sp>
        <p:nvSpPr>
          <p:cNvPr id="378" name="Google Shape;378;p39"/>
          <p:cNvSpPr txBox="1"/>
          <p:nvPr/>
        </p:nvSpPr>
        <p:spPr>
          <a:xfrm>
            <a:off x="4427163" y="1673124"/>
            <a:ext cx="3334500" cy="2237700"/>
          </a:xfrm>
          <a:prstGeom prst="rect">
            <a:avLst/>
          </a:prstGeom>
          <a:solidFill>
            <a:srgbClr val="999999"/>
          </a:solidFill>
          <a:ln cap="flat" cmpd="sng" w="76200">
            <a:solidFill>
              <a:srgbClr val="666666"/>
            </a:solidFill>
            <a:prstDash val="solid"/>
            <a:round/>
            <a:headEnd len="sm" w="sm" type="none"/>
            <a:tailEnd len="sm" w="sm" type="none"/>
          </a:ln>
        </p:spPr>
        <p:txBody>
          <a:bodyPr anchorCtr="0" anchor="t" bIns="45700" lIns="45700" spcFirstLastPara="1" rIns="45700" wrap="square" tIns="45700">
            <a:noAutofit/>
          </a:bodyPr>
          <a:lstStyle/>
          <a:p>
            <a:pPr indent="0" lvl="0" marL="0" marR="0" rtl="0" algn="l">
              <a:lnSpc>
                <a:spcPct val="150000"/>
              </a:lnSpc>
              <a:spcBef>
                <a:spcPts val="0"/>
              </a:spcBef>
              <a:spcAft>
                <a:spcPts val="0"/>
              </a:spcAft>
              <a:buClr>
                <a:srgbClr val="FFFFFF"/>
              </a:buClr>
              <a:buSzPts val="2000"/>
              <a:buFont typeface="Helvetica Neue"/>
              <a:buNone/>
            </a:pPr>
            <a:r>
              <a:t/>
            </a:r>
            <a:endParaRPr sz="600">
              <a:solidFill>
                <a:srgbClr val="FFFFFF"/>
              </a:solidFill>
              <a:latin typeface="Proxima Nova"/>
              <a:ea typeface="Proxima Nova"/>
              <a:cs typeface="Proxima Nova"/>
              <a:sym typeface="Proxima Nova"/>
            </a:endParaRPr>
          </a:p>
          <a:p>
            <a:pPr indent="0" lvl="0" marL="0" rtl="0" algn="ctr">
              <a:lnSpc>
                <a:spcPct val="115000"/>
              </a:lnSpc>
              <a:spcBef>
                <a:spcPts val="0"/>
              </a:spcBef>
              <a:spcAft>
                <a:spcPts val="0"/>
              </a:spcAft>
              <a:buClr>
                <a:srgbClr val="FFFFFF"/>
              </a:buClr>
              <a:buSzPts val="2000"/>
              <a:buFont typeface="Helvetica Neue"/>
              <a:buNone/>
            </a:pPr>
            <a:r>
              <a:rPr lang="en-US" sz="2400">
                <a:solidFill>
                  <a:srgbClr val="FFFFFF"/>
                </a:solidFill>
                <a:latin typeface="Proxima Nova Semibold"/>
                <a:ea typeface="Proxima Nova Semibold"/>
                <a:cs typeface="Proxima Nova Semibold"/>
                <a:sym typeface="Proxima Nova Semibold"/>
              </a:rPr>
              <a:t>Blue Holds</a:t>
            </a:r>
            <a:endParaRPr sz="2400">
              <a:solidFill>
                <a:srgbClr val="FFFFFF"/>
              </a:solidFill>
              <a:latin typeface="Proxima Nova Semibold"/>
              <a:ea typeface="Proxima Nova Semibold"/>
              <a:cs typeface="Proxima Nova Semibold"/>
              <a:sym typeface="Proxima Nova Semibold"/>
            </a:endParaRPr>
          </a:p>
          <a:p>
            <a:pPr indent="0" lvl="0" marL="0" rtl="0" algn="l">
              <a:spcBef>
                <a:spcPts val="0"/>
              </a:spcBef>
              <a:spcAft>
                <a:spcPts val="0"/>
              </a:spcAft>
              <a:buClr>
                <a:srgbClr val="FFFFFF"/>
              </a:buClr>
              <a:buSzPts val="2000"/>
              <a:buFont typeface="Helvetica Neue"/>
              <a:buNone/>
            </a:pPr>
            <a:r>
              <a:rPr lang="en-US" sz="2400">
                <a:solidFill>
                  <a:srgbClr val="FFFFFF"/>
                </a:solidFill>
                <a:latin typeface="Proxima Nova"/>
                <a:ea typeface="Proxima Nova"/>
                <a:cs typeface="Proxima Nova"/>
                <a:sym typeface="Proxima Nova"/>
              </a:rPr>
              <a:t> </a:t>
            </a:r>
            <a:r>
              <a:rPr lang="en-US" sz="2000">
                <a:solidFill>
                  <a:srgbClr val="FFFFFF"/>
                </a:solidFill>
                <a:latin typeface="Proxima Nova"/>
                <a:ea typeface="Proxima Nova"/>
                <a:cs typeface="Proxima Nova"/>
                <a:sym typeface="Proxima Nova"/>
              </a:rPr>
              <a:t>CO State Senate  </a:t>
            </a:r>
            <a:endParaRPr sz="2000">
              <a:solidFill>
                <a:srgbClr val="FFFFFF"/>
              </a:solidFill>
              <a:latin typeface="Proxima Nova"/>
              <a:ea typeface="Proxima Nova"/>
              <a:cs typeface="Proxima Nova"/>
              <a:sym typeface="Proxima Nova"/>
            </a:endParaRPr>
          </a:p>
          <a:p>
            <a:pPr indent="0" lvl="0" marL="0" marR="0" rtl="0" algn="ctr">
              <a:lnSpc>
                <a:spcPct val="150000"/>
              </a:lnSpc>
              <a:spcBef>
                <a:spcPts val="0"/>
              </a:spcBef>
              <a:spcAft>
                <a:spcPts val="0"/>
              </a:spcAft>
              <a:buClr>
                <a:srgbClr val="FFFFFF"/>
              </a:buClr>
              <a:buSzPts val="2000"/>
              <a:buFont typeface="Helvetica Neue"/>
              <a:buNone/>
            </a:pPr>
            <a:r>
              <a:t/>
            </a:r>
            <a:endParaRPr sz="2400">
              <a:solidFill>
                <a:srgbClr val="FFFFFF"/>
              </a:solidFill>
              <a:latin typeface="Proxima Nova"/>
              <a:ea typeface="Proxima Nova"/>
              <a:cs typeface="Proxima Nova"/>
              <a:sym typeface="Proxima Nova"/>
            </a:endParaRPr>
          </a:p>
          <a:p>
            <a:pPr indent="0" lvl="0" marL="0" marR="0" rtl="0" algn="ctr">
              <a:lnSpc>
                <a:spcPct val="150000"/>
              </a:lnSpc>
              <a:spcBef>
                <a:spcPts val="0"/>
              </a:spcBef>
              <a:spcAft>
                <a:spcPts val="0"/>
              </a:spcAft>
              <a:buClr>
                <a:srgbClr val="FFFFFF"/>
              </a:buClr>
              <a:buSzPts val="2000"/>
              <a:buFont typeface="Helvetica Neue"/>
              <a:buNone/>
            </a:pPr>
            <a:r>
              <a:t/>
            </a:r>
            <a:endParaRPr sz="2400">
              <a:latin typeface="Proxima Nova"/>
              <a:ea typeface="Proxima Nova"/>
              <a:cs typeface="Proxima Nova"/>
              <a:sym typeface="Proxima Nova"/>
            </a:endParaRPr>
          </a:p>
        </p:txBody>
      </p:sp>
      <p:sp>
        <p:nvSpPr>
          <p:cNvPr id="379" name="Google Shape;379;p39"/>
          <p:cNvSpPr txBox="1"/>
          <p:nvPr/>
        </p:nvSpPr>
        <p:spPr>
          <a:xfrm>
            <a:off x="8275625" y="1673124"/>
            <a:ext cx="3334500" cy="2237700"/>
          </a:xfrm>
          <a:prstGeom prst="rect">
            <a:avLst/>
          </a:prstGeom>
          <a:solidFill>
            <a:srgbClr val="28A8E0"/>
          </a:solidFill>
          <a:ln cap="flat" cmpd="sng" w="76200">
            <a:solidFill>
              <a:srgbClr val="666666"/>
            </a:solidFill>
            <a:prstDash val="solid"/>
            <a:round/>
            <a:headEnd len="sm" w="sm" type="none"/>
            <a:tailEnd len="sm" w="sm" type="none"/>
          </a:ln>
        </p:spPr>
        <p:txBody>
          <a:bodyPr anchorCtr="0" anchor="t" bIns="45700" lIns="45700" spcFirstLastPara="1" rIns="45700" wrap="square" tIns="45700">
            <a:noAutofit/>
          </a:bodyPr>
          <a:lstStyle/>
          <a:p>
            <a:pPr indent="457200" lvl="0" marL="0" marR="0" rtl="0" algn="l">
              <a:lnSpc>
                <a:spcPct val="100000"/>
              </a:lnSpc>
              <a:spcBef>
                <a:spcPts val="0"/>
              </a:spcBef>
              <a:spcAft>
                <a:spcPts val="0"/>
              </a:spcAft>
              <a:buClr>
                <a:srgbClr val="FFFFFF"/>
              </a:buClr>
              <a:buSzPts val="2000"/>
              <a:buFont typeface="Helvetica Neue"/>
              <a:buNone/>
            </a:pPr>
            <a:r>
              <a:t/>
            </a:r>
            <a:endParaRPr b="1" sz="600">
              <a:solidFill>
                <a:srgbClr val="FFFFFF"/>
              </a:solidFill>
              <a:latin typeface="Proxima Nova"/>
              <a:ea typeface="Proxima Nova"/>
              <a:cs typeface="Proxima Nova"/>
              <a:sym typeface="Proxima Nova"/>
            </a:endParaRPr>
          </a:p>
          <a:p>
            <a:pPr indent="0" lvl="0" marL="0" rtl="0" algn="ctr">
              <a:lnSpc>
                <a:spcPct val="115000"/>
              </a:lnSpc>
              <a:spcBef>
                <a:spcPts val="0"/>
              </a:spcBef>
              <a:spcAft>
                <a:spcPts val="0"/>
              </a:spcAft>
              <a:buClr>
                <a:srgbClr val="FFFFFF"/>
              </a:buClr>
              <a:buSzPts val="2000"/>
              <a:buFont typeface="Helvetica Neue"/>
              <a:buNone/>
            </a:pPr>
            <a:r>
              <a:rPr lang="en-US" sz="2400">
                <a:solidFill>
                  <a:srgbClr val="FFFFFF"/>
                </a:solidFill>
                <a:latin typeface="Proxima Nova Semibold"/>
                <a:ea typeface="Proxima Nova Semibold"/>
                <a:cs typeface="Proxima Nova Semibold"/>
                <a:sym typeface="Proxima Nova Semibold"/>
              </a:rPr>
              <a:t>Blue Inroads</a:t>
            </a:r>
            <a:endParaRPr sz="2400">
              <a:solidFill>
                <a:srgbClr val="FFFFFF"/>
              </a:solidFill>
              <a:latin typeface="Proxima Nova Semibold"/>
              <a:ea typeface="Proxima Nova Semibold"/>
              <a:cs typeface="Proxima Nova Semibold"/>
              <a:sym typeface="Proxima Nova Semibold"/>
            </a:endParaRPr>
          </a:p>
          <a:p>
            <a:pPr indent="0" lvl="0" marL="0" rtl="0" algn="l">
              <a:spcBef>
                <a:spcPts val="0"/>
              </a:spcBef>
              <a:spcAft>
                <a:spcPts val="0"/>
              </a:spcAft>
              <a:buClr>
                <a:srgbClr val="FFFFFF"/>
              </a:buClr>
              <a:buSzPts val="2000"/>
              <a:buFont typeface="Helvetica Neue"/>
              <a:buNone/>
            </a:pPr>
            <a:r>
              <a:rPr lang="en-US" sz="2000">
                <a:solidFill>
                  <a:srgbClr val="FFFFFF"/>
                </a:solidFill>
                <a:latin typeface="Proxima Nova"/>
                <a:ea typeface="Proxima Nova"/>
                <a:cs typeface="Proxima Nova"/>
                <a:sym typeface="Proxima Nova"/>
              </a:rPr>
              <a:t> GA State Senate &amp; House</a:t>
            </a:r>
            <a:endParaRPr sz="2400">
              <a:solidFill>
                <a:srgbClr val="FFFFFF"/>
              </a:solidFill>
              <a:latin typeface="Proxima Nova"/>
              <a:ea typeface="Proxima Nova"/>
              <a:cs typeface="Proxima Nova"/>
              <a:sym typeface="Proxima Nova"/>
            </a:endParaRPr>
          </a:p>
          <a:p>
            <a:pPr indent="0" lvl="0" marL="0" rtl="0" algn="l">
              <a:spcBef>
                <a:spcPts val="0"/>
              </a:spcBef>
              <a:spcAft>
                <a:spcPts val="0"/>
              </a:spcAft>
              <a:buClr>
                <a:srgbClr val="FFFFFF"/>
              </a:buClr>
              <a:buSzPts val="2000"/>
              <a:buFont typeface="Helvetica Neue"/>
              <a:buNone/>
            </a:pPr>
            <a:r>
              <a:rPr lang="en-US" sz="2000">
                <a:solidFill>
                  <a:srgbClr val="FFFFFF"/>
                </a:solidFill>
                <a:latin typeface="Proxima Nova"/>
                <a:ea typeface="Proxima Nova"/>
                <a:cs typeface="Proxima Nova"/>
                <a:sym typeface="Proxima Nova"/>
              </a:rPr>
              <a:t> WI State Assembly</a:t>
            </a:r>
            <a:endParaRPr sz="2000">
              <a:solidFill>
                <a:srgbClr val="FFFFFF"/>
              </a:solidFill>
              <a:latin typeface="Proxima Nova"/>
              <a:ea typeface="Proxima Nova"/>
              <a:cs typeface="Proxima Nova"/>
              <a:sym typeface="Proxima Nova"/>
            </a:endParaRPr>
          </a:p>
          <a:p>
            <a:pPr indent="0" lvl="0" marL="0" rtl="0" algn="l">
              <a:spcBef>
                <a:spcPts val="0"/>
              </a:spcBef>
              <a:spcAft>
                <a:spcPts val="0"/>
              </a:spcAft>
              <a:buClr>
                <a:srgbClr val="FFFFFF"/>
              </a:buClr>
              <a:buSzPts val="2000"/>
              <a:buFont typeface="Helvetica Neue"/>
              <a:buNone/>
            </a:pPr>
            <a:r>
              <a:rPr lang="en-US" sz="2000">
                <a:solidFill>
                  <a:srgbClr val="FFFFFF"/>
                </a:solidFill>
                <a:latin typeface="Proxima Nova"/>
                <a:ea typeface="Proxima Nova"/>
                <a:cs typeface="Proxima Nova"/>
                <a:sym typeface="Proxima Nova"/>
              </a:rPr>
              <a:t> FL State Senate &amp; House</a:t>
            </a:r>
            <a:endParaRPr sz="2000">
              <a:solidFill>
                <a:srgbClr val="FFFFFF"/>
              </a:solidFill>
              <a:latin typeface="Proxima Nova"/>
              <a:ea typeface="Proxima Nova"/>
              <a:cs typeface="Proxima Nova"/>
              <a:sym typeface="Proxima Nova"/>
            </a:endParaRPr>
          </a:p>
          <a:p>
            <a:pPr indent="0" lvl="0" marL="0" rtl="0" algn="l">
              <a:spcBef>
                <a:spcPts val="0"/>
              </a:spcBef>
              <a:spcAft>
                <a:spcPts val="0"/>
              </a:spcAft>
              <a:buClr>
                <a:srgbClr val="FFFFFF"/>
              </a:buClr>
              <a:buSzPts val="2000"/>
              <a:buFont typeface="Helvetica Neue"/>
              <a:buNone/>
            </a:pPr>
            <a:r>
              <a:t/>
            </a:r>
            <a:endParaRPr sz="2000">
              <a:solidFill>
                <a:srgbClr val="FFFFFF"/>
              </a:solidFill>
              <a:latin typeface="Proxima Nova"/>
              <a:ea typeface="Proxima Nova"/>
              <a:cs typeface="Proxima Nova"/>
              <a:sym typeface="Proxima Nova"/>
            </a:endParaRPr>
          </a:p>
          <a:p>
            <a:pPr indent="0" lvl="0" marL="0" marR="0" rtl="0" algn="ctr">
              <a:lnSpc>
                <a:spcPct val="150000"/>
              </a:lnSpc>
              <a:spcBef>
                <a:spcPts val="0"/>
              </a:spcBef>
              <a:spcAft>
                <a:spcPts val="0"/>
              </a:spcAft>
              <a:buClr>
                <a:srgbClr val="FFFFFF"/>
              </a:buClr>
              <a:buSzPts val="2000"/>
              <a:buFont typeface="Helvetica Neue"/>
              <a:buNone/>
            </a:pPr>
            <a:r>
              <a:t/>
            </a:r>
            <a:endParaRPr sz="2400">
              <a:solidFill>
                <a:srgbClr val="FFFFFF"/>
              </a:solidFill>
              <a:latin typeface="Proxima Nova"/>
              <a:ea typeface="Proxima Nova"/>
              <a:cs typeface="Proxima Nova"/>
              <a:sym typeface="Proxima Nova"/>
            </a:endParaRPr>
          </a:p>
          <a:p>
            <a:pPr indent="0" lvl="0" marL="0" marR="0" rtl="0" algn="ctr">
              <a:lnSpc>
                <a:spcPct val="150000"/>
              </a:lnSpc>
              <a:spcBef>
                <a:spcPts val="0"/>
              </a:spcBef>
              <a:spcAft>
                <a:spcPts val="0"/>
              </a:spcAft>
              <a:buClr>
                <a:srgbClr val="FFFFFF"/>
              </a:buClr>
              <a:buSzPts val="2000"/>
              <a:buFont typeface="Helvetica Neue"/>
              <a:buNone/>
            </a:pPr>
            <a:r>
              <a:t/>
            </a:r>
            <a:endParaRPr sz="2400">
              <a:latin typeface="Proxima Nova"/>
              <a:ea typeface="Proxima Nova"/>
              <a:cs typeface="Proxima Nova"/>
              <a:sym typeface="Proxima Nov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3" name="Shape 383"/>
        <p:cNvGrpSpPr/>
        <p:nvPr/>
      </p:nvGrpSpPr>
      <p:grpSpPr>
        <a:xfrm>
          <a:off x="0" y="0"/>
          <a:ext cx="0" cy="0"/>
          <a:chOff x="0" y="0"/>
          <a:chExt cx="0" cy="0"/>
        </a:xfrm>
      </p:grpSpPr>
      <p:sp>
        <p:nvSpPr>
          <p:cNvPr id="384" name="Google Shape;384;p40"/>
          <p:cNvSpPr txBox="1"/>
          <p:nvPr>
            <p:ph type="title"/>
          </p:nvPr>
        </p:nvSpPr>
        <p:spPr>
          <a:xfrm>
            <a:off x="837982" y="271929"/>
            <a:ext cx="10512900" cy="1325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28A8E0"/>
              </a:buClr>
              <a:buSzPts val="4400"/>
              <a:buFont typeface="Georgia"/>
              <a:buNone/>
            </a:pPr>
            <a:r>
              <a:rPr lang="en-US">
                <a:solidFill>
                  <a:srgbClr val="28A8E0"/>
                </a:solidFill>
                <a:latin typeface="Georgia"/>
                <a:ea typeface="Georgia"/>
                <a:cs typeface="Georgia"/>
                <a:sym typeface="Georgia"/>
              </a:rPr>
              <a:t>Be an Activist at Home</a:t>
            </a:r>
            <a:endParaRPr b="0" i="0" sz="4400" u="none" cap="none" strike="noStrike">
              <a:solidFill>
                <a:srgbClr val="28A8E0"/>
              </a:solidFill>
              <a:latin typeface="Georgia"/>
              <a:ea typeface="Georgia"/>
              <a:cs typeface="Georgia"/>
              <a:sym typeface="Georgia"/>
            </a:endParaRPr>
          </a:p>
        </p:txBody>
      </p:sp>
      <p:sp>
        <p:nvSpPr>
          <p:cNvPr id="385" name="Google Shape;385;p40"/>
          <p:cNvSpPr txBox="1"/>
          <p:nvPr>
            <p:ph idx="1" type="body"/>
          </p:nvPr>
        </p:nvSpPr>
        <p:spPr>
          <a:xfrm>
            <a:off x="4955825" y="1134650"/>
            <a:ext cx="7233000" cy="161100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chemeClr val="dk1"/>
              </a:buClr>
              <a:buSzPts val="2500"/>
              <a:buFont typeface="Arial"/>
              <a:buNone/>
            </a:pPr>
            <a:r>
              <a:t/>
            </a:r>
            <a:endParaRPr i="0" sz="1200" u="none" cap="none" strike="noStrike">
              <a:solidFill>
                <a:schemeClr val="dk1"/>
              </a:solidFill>
              <a:latin typeface="Proxima Nova"/>
              <a:ea typeface="Proxima Nova"/>
              <a:cs typeface="Proxima Nova"/>
              <a:sym typeface="Proxima Nova"/>
            </a:endParaRPr>
          </a:p>
          <a:p>
            <a:pPr indent="-342900" lvl="0" marL="342900" marR="0" rtl="0" algn="l">
              <a:lnSpc>
                <a:spcPct val="100000"/>
              </a:lnSpc>
              <a:spcBef>
                <a:spcPts val="600"/>
              </a:spcBef>
              <a:spcAft>
                <a:spcPts val="0"/>
              </a:spcAft>
              <a:buClr>
                <a:srgbClr val="28A8E0"/>
              </a:buClr>
              <a:buSzPts val="2200"/>
              <a:buFont typeface="Arial"/>
              <a:buChar char="•"/>
            </a:pPr>
            <a:r>
              <a:rPr b="1" lang="en-US" sz="2200">
                <a:solidFill>
                  <a:srgbClr val="28A8E0"/>
                </a:solidFill>
                <a:latin typeface="Proxima Nova"/>
                <a:ea typeface="Proxima Nova"/>
                <a:cs typeface="Proxima Nova"/>
                <a:sym typeface="Proxima Nova"/>
              </a:rPr>
              <a:t>Donate</a:t>
            </a:r>
            <a:r>
              <a:rPr lang="en-US" sz="2200">
                <a:latin typeface="Proxima Nova"/>
                <a:ea typeface="Proxima Nova"/>
                <a:cs typeface="Proxima Nova"/>
                <a:sym typeface="Proxima Nova"/>
              </a:rPr>
              <a:t> to candidates</a:t>
            </a:r>
            <a:endParaRPr sz="2200">
              <a:latin typeface="Proxima Nova"/>
              <a:ea typeface="Proxima Nova"/>
              <a:cs typeface="Proxima Nova"/>
              <a:sym typeface="Proxima Nova"/>
            </a:endParaRPr>
          </a:p>
          <a:p>
            <a:pPr indent="-342900" lvl="0" marL="342900" marR="0" rtl="0" algn="l">
              <a:lnSpc>
                <a:spcPct val="100000"/>
              </a:lnSpc>
              <a:spcBef>
                <a:spcPts val="600"/>
              </a:spcBef>
              <a:spcAft>
                <a:spcPts val="0"/>
              </a:spcAft>
              <a:buClr>
                <a:srgbClr val="28A8E0"/>
              </a:buClr>
              <a:buSzPts val="2200"/>
              <a:buFont typeface="Arial"/>
              <a:buChar char="•"/>
            </a:pPr>
            <a:r>
              <a:rPr b="1" lang="en-US" sz="2200">
                <a:solidFill>
                  <a:srgbClr val="28A8E0"/>
                </a:solidFill>
                <a:latin typeface="Proxima Nova"/>
                <a:ea typeface="Proxima Nova"/>
                <a:cs typeface="Proxima Nova"/>
                <a:sym typeface="Proxima Nova"/>
              </a:rPr>
              <a:t>Call</a:t>
            </a:r>
            <a:r>
              <a:rPr lang="en-US" sz="2200">
                <a:latin typeface="Proxima Nova"/>
                <a:ea typeface="Proxima Nova"/>
                <a:cs typeface="Proxima Nova"/>
                <a:sym typeface="Proxima Nova"/>
              </a:rPr>
              <a:t> voters</a:t>
            </a:r>
            <a:endParaRPr>
              <a:latin typeface="Proxima Nova"/>
              <a:ea typeface="Proxima Nova"/>
              <a:cs typeface="Proxima Nova"/>
              <a:sym typeface="Proxima Nova"/>
            </a:endParaRPr>
          </a:p>
          <a:p>
            <a:pPr indent="-342900" lvl="0" marL="342900" marR="0" rtl="0" algn="l">
              <a:lnSpc>
                <a:spcPct val="100000"/>
              </a:lnSpc>
              <a:spcBef>
                <a:spcPts val="600"/>
              </a:spcBef>
              <a:spcAft>
                <a:spcPts val="0"/>
              </a:spcAft>
              <a:buClr>
                <a:srgbClr val="28A8E0"/>
              </a:buClr>
              <a:buSzPts val="2200"/>
              <a:buFont typeface="Arial"/>
              <a:buChar char="•"/>
            </a:pPr>
            <a:r>
              <a:rPr b="1" lang="en-US" sz="2200">
                <a:solidFill>
                  <a:srgbClr val="28A8E0"/>
                </a:solidFill>
                <a:latin typeface="Proxima Nova"/>
                <a:ea typeface="Proxima Nova"/>
                <a:cs typeface="Proxima Nova"/>
                <a:sym typeface="Proxima Nova"/>
              </a:rPr>
              <a:t>Text</a:t>
            </a:r>
            <a:r>
              <a:rPr i="0" lang="en-US" sz="2200" u="none" cap="none" strike="noStrike">
                <a:solidFill>
                  <a:schemeClr val="dk1"/>
                </a:solidFill>
                <a:latin typeface="Proxima Nova"/>
                <a:ea typeface="Proxima Nova"/>
                <a:cs typeface="Proxima Nova"/>
                <a:sym typeface="Proxima Nova"/>
              </a:rPr>
              <a:t> </a:t>
            </a:r>
            <a:r>
              <a:rPr lang="en-US" sz="2200">
                <a:latin typeface="Proxima Nova"/>
                <a:ea typeface="Proxima Nova"/>
                <a:cs typeface="Proxima Nova"/>
                <a:sym typeface="Proxima Nova"/>
              </a:rPr>
              <a:t>voters</a:t>
            </a:r>
            <a:endParaRPr sz="2200">
              <a:latin typeface="Proxima Nova"/>
              <a:ea typeface="Proxima Nova"/>
              <a:cs typeface="Proxima Nova"/>
              <a:sym typeface="Proxima Nova"/>
            </a:endParaRPr>
          </a:p>
          <a:p>
            <a:pPr indent="-342900" lvl="0" marL="342900" marR="0" rtl="0" algn="l">
              <a:lnSpc>
                <a:spcPct val="100000"/>
              </a:lnSpc>
              <a:spcBef>
                <a:spcPts val="600"/>
              </a:spcBef>
              <a:spcAft>
                <a:spcPts val="0"/>
              </a:spcAft>
              <a:buClr>
                <a:srgbClr val="28A8E0"/>
              </a:buClr>
              <a:buSzPts val="2200"/>
              <a:buFont typeface="Arial"/>
              <a:buChar char="•"/>
            </a:pPr>
            <a:r>
              <a:rPr b="1" lang="en-US" sz="2200">
                <a:solidFill>
                  <a:srgbClr val="28A8E0"/>
                </a:solidFill>
                <a:latin typeface="Proxima Nova"/>
                <a:ea typeface="Proxima Nova"/>
                <a:cs typeface="Proxima Nova"/>
                <a:sym typeface="Proxima Nova"/>
              </a:rPr>
              <a:t>Write postcards </a:t>
            </a:r>
            <a:r>
              <a:rPr lang="en-US" sz="2200">
                <a:latin typeface="Proxima Nova"/>
                <a:ea typeface="Proxima Nova"/>
                <a:cs typeface="Proxima Nova"/>
                <a:sym typeface="Proxima Nova"/>
              </a:rPr>
              <a:t>to voters</a:t>
            </a:r>
            <a:endParaRPr sz="2200">
              <a:latin typeface="Proxima Nova"/>
              <a:ea typeface="Proxima Nova"/>
              <a:cs typeface="Proxima Nova"/>
              <a:sym typeface="Proxima Nova"/>
            </a:endParaRPr>
          </a:p>
          <a:p>
            <a:pPr indent="-342900" lvl="0" marL="342900" marR="0" rtl="0" algn="l">
              <a:lnSpc>
                <a:spcPct val="100000"/>
              </a:lnSpc>
              <a:spcBef>
                <a:spcPts val="600"/>
              </a:spcBef>
              <a:spcAft>
                <a:spcPts val="0"/>
              </a:spcAft>
              <a:buClr>
                <a:srgbClr val="28A8E0"/>
              </a:buClr>
              <a:buSzPts val="2200"/>
              <a:buFont typeface="Arial"/>
              <a:buChar char="•"/>
            </a:pPr>
            <a:r>
              <a:rPr b="1" lang="en-US" sz="2200">
                <a:solidFill>
                  <a:srgbClr val="28A8E0"/>
                </a:solidFill>
                <a:latin typeface="Proxima Nova"/>
                <a:ea typeface="Proxima Nova"/>
                <a:cs typeface="Proxima Nova"/>
                <a:sym typeface="Proxima Nova"/>
              </a:rPr>
              <a:t>Join </a:t>
            </a:r>
            <a:r>
              <a:rPr i="0" lang="en-US" sz="2200" u="none" cap="none" strike="noStrike">
                <a:solidFill>
                  <a:schemeClr val="dk1"/>
                </a:solidFill>
                <a:latin typeface="Proxima Nova"/>
                <a:ea typeface="Proxima Nova"/>
                <a:cs typeface="Proxima Nova"/>
                <a:sym typeface="Proxima Nova"/>
              </a:rPr>
              <a:t>our leadership team </a:t>
            </a:r>
            <a:endParaRPr sz="2200">
              <a:latin typeface="Helvetica Neue Light"/>
              <a:ea typeface="Helvetica Neue Light"/>
              <a:cs typeface="Helvetica Neue Light"/>
              <a:sym typeface="Helvetica Neue Light"/>
            </a:endParaRPr>
          </a:p>
        </p:txBody>
      </p:sp>
      <p:sp>
        <p:nvSpPr>
          <p:cNvPr id="386" name="Google Shape;386;p40"/>
          <p:cNvSpPr txBox="1"/>
          <p:nvPr>
            <p:ph idx="1" type="body"/>
          </p:nvPr>
        </p:nvSpPr>
        <p:spPr>
          <a:xfrm>
            <a:off x="7247547" y="3464427"/>
            <a:ext cx="4164000" cy="1719900"/>
          </a:xfrm>
          <a:prstGeom prst="rect">
            <a:avLst/>
          </a:prstGeom>
          <a:noFill/>
          <a:ln>
            <a:noFill/>
          </a:ln>
        </p:spPr>
        <p:txBody>
          <a:bodyPr anchorCtr="0" anchor="t" bIns="45700" lIns="91425" spcFirstLastPara="1" rIns="91425" wrap="square" tIns="45700">
            <a:noAutofit/>
          </a:bodyPr>
          <a:lstStyle/>
          <a:p>
            <a:pPr indent="-228600" lvl="2" marL="1143000" marR="0" rtl="0" algn="l">
              <a:lnSpc>
                <a:spcPct val="100000"/>
              </a:lnSpc>
              <a:spcBef>
                <a:spcPts val="600"/>
              </a:spcBef>
              <a:spcAft>
                <a:spcPts val="0"/>
              </a:spcAft>
              <a:buClr>
                <a:srgbClr val="000000"/>
              </a:buClr>
              <a:buSzPts val="1800"/>
              <a:buFont typeface="Proxima Nova"/>
              <a:buChar char="•"/>
            </a:pPr>
            <a:r>
              <a:rPr lang="en-US" sz="1800">
                <a:solidFill>
                  <a:srgbClr val="000000"/>
                </a:solidFill>
                <a:latin typeface="Proxima Nova"/>
                <a:ea typeface="Proxima Nova"/>
                <a:cs typeface="Proxima Nova"/>
                <a:sym typeface="Proxima Nova"/>
              </a:rPr>
              <a:t>Fundraising Captain</a:t>
            </a:r>
            <a:endParaRPr sz="1800">
              <a:solidFill>
                <a:srgbClr val="000000"/>
              </a:solidFill>
              <a:latin typeface="Proxima Nova"/>
              <a:ea typeface="Proxima Nova"/>
              <a:cs typeface="Proxima Nova"/>
              <a:sym typeface="Proxima Nova"/>
            </a:endParaRPr>
          </a:p>
          <a:p>
            <a:pPr indent="-228600" lvl="2" marL="1143000" marR="0" rtl="0" algn="l">
              <a:lnSpc>
                <a:spcPct val="100000"/>
              </a:lnSpc>
              <a:spcBef>
                <a:spcPts val="600"/>
              </a:spcBef>
              <a:spcAft>
                <a:spcPts val="0"/>
              </a:spcAft>
              <a:buClr>
                <a:srgbClr val="000000"/>
              </a:buClr>
              <a:buSzPts val="1800"/>
              <a:buFont typeface="Proxima Nova"/>
              <a:buChar char="•"/>
            </a:pPr>
            <a:r>
              <a:rPr lang="en-US" sz="1800">
                <a:solidFill>
                  <a:srgbClr val="000000"/>
                </a:solidFill>
                <a:latin typeface="Proxima Nova"/>
                <a:ea typeface="Proxima Nova"/>
                <a:cs typeface="Proxima Nova"/>
                <a:sym typeface="Proxima Nova"/>
              </a:rPr>
              <a:t>Canvassing Captain</a:t>
            </a:r>
            <a:endParaRPr sz="1800">
              <a:solidFill>
                <a:srgbClr val="000000"/>
              </a:solidFill>
              <a:latin typeface="Proxima Nova"/>
              <a:ea typeface="Proxima Nova"/>
              <a:cs typeface="Proxima Nova"/>
              <a:sym typeface="Proxima Nova"/>
            </a:endParaRPr>
          </a:p>
          <a:p>
            <a:pPr indent="-228600" lvl="2" marL="1143000" marR="0" rtl="0" algn="l">
              <a:lnSpc>
                <a:spcPct val="100000"/>
              </a:lnSpc>
              <a:spcBef>
                <a:spcPts val="600"/>
              </a:spcBef>
              <a:spcAft>
                <a:spcPts val="0"/>
              </a:spcAft>
              <a:buClr>
                <a:srgbClr val="000000"/>
              </a:buClr>
              <a:buSzPts val="1800"/>
              <a:buFont typeface="Proxima Nova"/>
              <a:buChar char="•"/>
            </a:pPr>
            <a:r>
              <a:rPr lang="en-US" sz="1800">
                <a:solidFill>
                  <a:srgbClr val="000000"/>
                </a:solidFill>
                <a:latin typeface="Proxima Nova"/>
                <a:ea typeface="Proxima Nova"/>
                <a:cs typeface="Proxima Nova"/>
                <a:sym typeface="Proxima Nova"/>
              </a:rPr>
              <a:t>Large event organizers</a:t>
            </a:r>
            <a:endParaRPr sz="1800">
              <a:solidFill>
                <a:srgbClr val="000000"/>
              </a:solidFill>
              <a:latin typeface="Proxima Nova"/>
              <a:ea typeface="Proxima Nova"/>
              <a:cs typeface="Proxima Nova"/>
              <a:sym typeface="Proxima Nova"/>
            </a:endParaRPr>
          </a:p>
          <a:p>
            <a:pPr indent="-228600" lvl="2" marL="1143000" marR="0" rtl="0" algn="l">
              <a:lnSpc>
                <a:spcPct val="100000"/>
              </a:lnSpc>
              <a:spcBef>
                <a:spcPts val="600"/>
              </a:spcBef>
              <a:spcAft>
                <a:spcPts val="0"/>
              </a:spcAft>
              <a:buClr>
                <a:srgbClr val="000000"/>
              </a:buClr>
              <a:buSzPts val="1800"/>
              <a:buFont typeface="Proxima Nova"/>
              <a:buChar char="•"/>
            </a:pPr>
            <a:r>
              <a:rPr lang="en-US" sz="1800">
                <a:solidFill>
                  <a:srgbClr val="000000"/>
                </a:solidFill>
                <a:latin typeface="Proxima Nova"/>
                <a:ea typeface="Proxima Nova"/>
                <a:cs typeface="Proxima Nova"/>
                <a:sym typeface="Proxima Nova"/>
              </a:rPr>
              <a:t>Small event management</a:t>
            </a:r>
            <a:endParaRPr>
              <a:latin typeface="Proxima Nova"/>
              <a:ea typeface="Proxima Nova"/>
              <a:cs typeface="Proxima Nova"/>
              <a:sym typeface="Proxima Nova"/>
            </a:endParaRPr>
          </a:p>
        </p:txBody>
      </p:sp>
      <p:sp>
        <p:nvSpPr>
          <p:cNvPr id="387" name="Google Shape;387;p40"/>
          <p:cNvSpPr/>
          <p:nvPr/>
        </p:nvSpPr>
        <p:spPr>
          <a:xfrm>
            <a:off x="0" y="6400521"/>
            <a:ext cx="12188700" cy="342600"/>
          </a:xfrm>
          <a:prstGeom prst="rect">
            <a:avLst/>
          </a:prstGeom>
          <a:solidFill>
            <a:srgbClr val="28A8E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1" marL="457200" marR="0" rtl="0" algn="l">
              <a:spcBef>
                <a:spcPts val="0"/>
              </a:spcBef>
              <a:spcAft>
                <a:spcPts val="0"/>
              </a:spcAft>
              <a:buNone/>
            </a:pPr>
            <a:r>
              <a:t/>
            </a:r>
            <a:endParaRPr b="0" i="0" sz="4000" u="none" cap="none" strike="noStrike">
              <a:solidFill>
                <a:schemeClr val="lt1"/>
              </a:solidFill>
              <a:latin typeface="Calibri"/>
              <a:ea typeface="Calibri"/>
              <a:cs typeface="Calibri"/>
              <a:sym typeface="Calibri"/>
            </a:endParaRPr>
          </a:p>
        </p:txBody>
      </p:sp>
      <p:sp>
        <p:nvSpPr>
          <p:cNvPr id="388" name="Google Shape;388;p40"/>
          <p:cNvSpPr/>
          <p:nvPr/>
        </p:nvSpPr>
        <p:spPr>
          <a:xfrm>
            <a:off x="0" y="6350388"/>
            <a:ext cx="121887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Blue + Red for a Bluer Tomorrow  |  www.sisterdistrictma.com</a:t>
            </a:r>
            <a:endParaRPr sz="1800">
              <a:solidFill>
                <a:schemeClr val="lt1"/>
              </a:solidFill>
              <a:latin typeface="Calibri"/>
              <a:ea typeface="Calibri"/>
              <a:cs typeface="Calibri"/>
              <a:sym typeface="Calibri"/>
            </a:endParaRPr>
          </a:p>
        </p:txBody>
      </p:sp>
      <p:sp>
        <p:nvSpPr>
          <p:cNvPr id="389" name="Google Shape;389;p40"/>
          <p:cNvSpPr txBox="1"/>
          <p:nvPr/>
        </p:nvSpPr>
        <p:spPr>
          <a:xfrm>
            <a:off x="4963775" y="3416575"/>
            <a:ext cx="4061700" cy="1719900"/>
          </a:xfrm>
          <a:prstGeom prst="rect">
            <a:avLst/>
          </a:prstGeom>
          <a:noFill/>
          <a:ln>
            <a:noFill/>
          </a:ln>
        </p:spPr>
        <p:txBody>
          <a:bodyPr anchorCtr="0" anchor="t" bIns="91425" lIns="91425" spcFirstLastPara="1" rIns="91425" wrap="square" tIns="91425">
            <a:noAutofit/>
          </a:bodyPr>
          <a:lstStyle/>
          <a:p>
            <a:pPr indent="-228600" lvl="2" marL="1143000" rtl="0" algn="l">
              <a:spcBef>
                <a:spcPts val="600"/>
              </a:spcBef>
              <a:spcAft>
                <a:spcPts val="0"/>
              </a:spcAft>
              <a:buClr>
                <a:srgbClr val="000000"/>
              </a:buClr>
              <a:buSzPts val="1800"/>
              <a:buFont typeface="Proxima Nova"/>
              <a:buChar char="•"/>
            </a:pPr>
            <a:r>
              <a:rPr lang="en-US" sz="1800">
                <a:solidFill>
                  <a:srgbClr val="000000"/>
                </a:solidFill>
                <a:latin typeface="Proxima Nova"/>
                <a:ea typeface="Proxima Nova"/>
                <a:cs typeface="Proxima Nova"/>
                <a:sym typeface="Proxima Nova"/>
              </a:rPr>
              <a:t>Admin support</a:t>
            </a:r>
            <a:endParaRPr sz="2000">
              <a:solidFill>
                <a:srgbClr val="000000"/>
              </a:solidFill>
              <a:latin typeface="Proxima Nova"/>
              <a:ea typeface="Proxima Nova"/>
              <a:cs typeface="Proxima Nova"/>
              <a:sym typeface="Proxima Nova"/>
            </a:endParaRPr>
          </a:p>
          <a:p>
            <a:pPr indent="-228600" lvl="2" marL="1143000" rtl="0" algn="l">
              <a:spcBef>
                <a:spcPts val="600"/>
              </a:spcBef>
              <a:spcAft>
                <a:spcPts val="0"/>
              </a:spcAft>
              <a:buClr>
                <a:srgbClr val="000000"/>
              </a:buClr>
              <a:buSzPts val="1800"/>
              <a:buFont typeface="Proxima Nova"/>
              <a:buChar char="•"/>
            </a:pPr>
            <a:r>
              <a:rPr lang="en-US" sz="1800">
                <a:solidFill>
                  <a:srgbClr val="000000"/>
                </a:solidFill>
                <a:latin typeface="Proxima Nova"/>
                <a:ea typeface="Proxima Nova"/>
                <a:cs typeface="Proxima Nova"/>
                <a:sym typeface="Proxima Nova"/>
              </a:rPr>
              <a:t>Social media</a:t>
            </a:r>
            <a:endParaRPr sz="2000">
              <a:solidFill>
                <a:srgbClr val="000000"/>
              </a:solidFill>
              <a:latin typeface="Proxima Nova"/>
              <a:ea typeface="Proxima Nova"/>
              <a:cs typeface="Proxima Nova"/>
              <a:sym typeface="Proxima Nova"/>
            </a:endParaRPr>
          </a:p>
          <a:p>
            <a:pPr indent="-228600" lvl="2" marL="1143000" rtl="0" algn="l">
              <a:spcBef>
                <a:spcPts val="600"/>
              </a:spcBef>
              <a:spcAft>
                <a:spcPts val="0"/>
              </a:spcAft>
              <a:buClr>
                <a:srgbClr val="000000"/>
              </a:buClr>
              <a:buSzPts val="1800"/>
              <a:buFont typeface="Proxima Nova"/>
              <a:buChar char="•"/>
            </a:pPr>
            <a:r>
              <a:rPr lang="en-US" sz="1800">
                <a:solidFill>
                  <a:srgbClr val="000000"/>
                </a:solidFill>
                <a:latin typeface="Proxima Nova"/>
                <a:ea typeface="Proxima Nova"/>
                <a:cs typeface="Proxima Nova"/>
                <a:sym typeface="Proxima Nova"/>
              </a:rPr>
              <a:t>Outreach</a:t>
            </a:r>
            <a:endParaRPr sz="2000">
              <a:solidFill>
                <a:srgbClr val="000000"/>
              </a:solidFill>
              <a:latin typeface="Proxima Nova"/>
              <a:ea typeface="Proxima Nova"/>
              <a:cs typeface="Proxima Nova"/>
              <a:sym typeface="Proxima Nova"/>
            </a:endParaRPr>
          </a:p>
          <a:p>
            <a:pPr indent="-228600" lvl="2" marL="1143000" rtl="0" algn="l">
              <a:spcBef>
                <a:spcPts val="600"/>
              </a:spcBef>
              <a:spcAft>
                <a:spcPts val="0"/>
              </a:spcAft>
              <a:buClr>
                <a:srgbClr val="000000"/>
              </a:buClr>
              <a:buSzPts val="1800"/>
              <a:buFont typeface="Proxima Nova"/>
              <a:buChar char="•"/>
            </a:pPr>
            <a:r>
              <a:rPr lang="en-US" sz="1800">
                <a:solidFill>
                  <a:srgbClr val="000000"/>
                </a:solidFill>
                <a:latin typeface="Proxima Nova"/>
                <a:ea typeface="Proxima Nova"/>
                <a:cs typeface="Proxima Nova"/>
                <a:sym typeface="Proxima Nova"/>
              </a:rPr>
              <a:t>Data / Technology </a:t>
            </a:r>
            <a:endParaRPr sz="2800">
              <a:solidFill>
                <a:srgbClr val="000000"/>
              </a:solidFill>
              <a:latin typeface="Proxima Nova"/>
              <a:ea typeface="Proxima Nova"/>
              <a:cs typeface="Proxima Nova"/>
              <a:sym typeface="Proxima Nova"/>
            </a:endParaRPr>
          </a:p>
        </p:txBody>
      </p:sp>
      <p:pic>
        <p:nvPicPr>
          <p:cNvPr id="390" name="Google Shape;390;p40"/>
          <p:cNvPicPr preferRelativeResize="0"/>
          <p:nvPr/>
        </p:nvPicPr>
        <p:blipFill>
          <a:blip r:embed="rId3">
            <a:alphaModFix/>
          </a:blip>
          <a:stretch>
            <a:fillRect/>
          </a:stretch>
        </p:blipFill>
        <p:spPr>
          <a:xfrm>
            <a:off x="1176249" y="1439450"/>
            <a:ext cx="3727876" cy="4659124"/>
          </a:xfrm>
          <a:prstGeom prst="rect">
            <a:avLst/>
          </a:prstGeom>
          <a:noFill/>
          <a:ln>
            <a:noFill/>
          </a:ln>
        </p:spPr>
      </p:pic>
      <p:sp>
        <p:nvSpPr>
          <p:cNvPr id="391" name="Google Shape;391;p40"/>
          <p:cNvSpPr txBox="1"/>
          <p:nvPr/>
        </p:nvSpPr>
        <p:spPr>
          <a:xfrm>
            <a:off x="2684125" y="5832175"/>
            <a:ext cx="2296200" cy="34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Calibri"/>
                <a:ea typeface="Calibri"/>
                <a:cs typeface="Calibri"/>
                <a:sym typeface="Calibri"/>
              </a:rPr>
              <a:t>Image courtesy of Unsplash</a:t>
            </a:r>
            <a:endParaRPr>
              <a:latin typeface="Calibri"/>
              <a:ea typeface="Calibri"/>
              <a:cs typeface="Calibri"/>
              <a:sym typeface="Calibri"/>
            </a:endParaRPr>
          </a:p>
        </p:txBody>
      </p:sp>
      <p:sp>
        <p:nvSpPr>
          <p:cNvPr id="392" name="Google Shape;392;p40"/>
          <p:cNvSpPr txBox="1"/>
          <p:nvPr/>
        </p:nvSpPr>
        <p:spPr>
          <a:xfrm>
            <a:off x="8764700" y="5184325"/>
            <a:ext cx="3044700" cy="1022400"/>
          </a:xfrm>
          <a:prstGeom prst="rect">
            <a:avLst/>
          </a:prstGeom>
          <a:solidFill>
            <a:srgbClr val="28A8E0"/>
          </a:solidFill>
          <a:ln cap="flat" cmpd="sng" w="76200">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solidFill>
                  <a:srgbClr val="FFFFFF"/>
                </a:solidFill>
                <a:latin typeface="Proxima Nova"/>
                <a:ea typeface="Proxima Nova"/>
                <a:cs typeface="Proxima Nova"/>
                <a:sym typeface="Proxima Nova"/>
              </a:rPr>
              <a:t>Questions? Contact us at </a:t>
            </a:r>
            <a:r>
              <a:rPr lang="en-US" sz="1800">
                <a:solidFill>
                  <a:srgbClr val="FFFFFF"/>
                </a:solidFill>
                <a:highlight>
                  <a:srgbClr val="FFFF00"/>
                </a:highlight>
                <a:latin typeface="Proxima Nova"/>
                <a:ea typeface="Proxima Nova"/>
                <a:cs typeface="Proxima Nova"/>
                <a:sym typeface="Proxima Nova"/>
              </a:rPr>
              <a:t>____________</a:t>
            </a:r>
            <a:endParaRPr sz="1800">
              <a:solidFill>
                <a:srgbClr val="FFFFFF"/>
              </a:solidFill>
              <a:highlight>
                <a:srgbClr val="FFFF00"/>
              </a:highlight>
              <a:latin typeface="Proxima Nova"/>
              <a:ea typeface="Proxima Nova"/>
              <a:cs typeface="Proxima Nova"/>
              <a:sym typeface="Proxima Nova"/>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6" name="Shape 396"/>
        <p:cNvGrpSpPr/>
        <p:nvPr/>
      </p:nvGrpSpPr>
      <p:grpSpPr>
        <a:xfrm>
          <a:off x="0" y="0"/>
          <a:ext cx="0" cy="0"/>
          <a:chOff x="0" y="0"/>
          <a:chExt cx="0" cy="0"/>
        </a:xfrm>
      </p:grpSpPr>
      <p:sp>
        <p:nvSpPr>
          <p:cNvPr id="397" name="Google Shape;397;p41"/>
          <p:cNvSpPr txBox="1"/>
          <p:nvPr>
            <p:ph type="title"/>
          </p:nvPr>
        </p:nvSpPr>
        <p:spPr>
          <a:xfrm>
            <a:off x="837982" y="271929"/>
            <a:ext cx="10512900" cy="1325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28A8E0"/>
              </a:buClr>
              <a:buSzPts val="4400"/>
              <a:buFont typeface="Georgia"/>
              <a:buNone/>
            </a:pPr>
            <a:r>
              <a:rPr b="0" i="0" lang="en-US" sz="4400" u="none" cap="none" strike="noStrike">
                <a:solidFill>
                  <a:srgbClr val="28A8E0"/>
                </a:solidFill>
                <a:latin typeface="Georgia"/>
                <a:ea typeface="Georgia"/>
                <a:cs typeface="Georgia"/>
                <a:sym typeface="Georgia"/>
              </a:rPr>
              <a:t>What You Can Do </a:t>
            </a:r>
            <a:r>
              <a:rPr lang="en-US">
                <a:solidFill>
                  <a:srgbClr val="28A8E0"/>
                </a:solidFill>
                <a:latin typeface="Georgia"/>
                <a:ea typeface="Georgia"/>
                <a:cs typeface="Georgia"/>
                <a:sym typeface="Georgia"/>
              </a:rPr>
              <a:t>Right Now</a:t>
            </a:r>
            <a:endParaRPr b="0" i="0" sz="4400" u="none" cap="none" strike="noStrike">
              <a:solidFill>
                <a:srgbClr val="28A8E0"/>
              </a:solidFill>
              <a:latin typeface="Georgia"/>
              <a:ea typeface="Georgia"/>
              <a:cs typeface="Georgia"/>
              <a:sym typeface="Georgia"/>
            </a:endParaRPr>
          </a:p>
        </p:txBody>
      </p:sp>
      <p:sp>
        <p:nvSpPr>
          <p:cNvPr id="398" name="Google Shape;398;p41"/>
          <p:cNvSpPr txBox="1"/>
          <p:nvPr>
            <p:ph idx="1" type="body"/>
          </p:nvPr>
        </p:nvSpPr>
        <p:spPr>
          <a:xfrm>
            <a:off x="619925" y="3632975"/>
            <a:ext cx="4164000" cy="1719900"/>
          </a:xfrm>
          <a:prstGeom prst="rect">
            <a:avLst/>
          </a:prstGeom>
          <a:noFill/>
          <a:ln>
            <a:noFill/>
          </a:ln>
        </p:spPr>
        <p:txBody>
          <a:bodyPr anchorCtr="0" anchor="t" bIns="45700" lIns="91425" spcFirstLastPara="1" rIns="91425" wrap="square" tIns="45700">
            <a:noAutofit/>
          </a:bodyPr>
          <a:lstStyle/>
          <a:p>
            <a:pPr indent="-228600" lvl="2" marL="1143000" marR="0" rtl="0" algn="l">
              <a:spcBef>
                <a:spcPts val="600"/>
              </a:spcBef>
              <a:spcAft>
                <a:spcPts val="0"/>
              </a:spcAft>
              <a:buClr>
                <a:schemeClr val="dk1"/>
              </a:buClr>
              <a:buSzPts val="1800"/>
              <a:buFont typeface="Proxima Nova"/>
              <a:buChar char="•"/>
            </a:pPr>
            <a:r>
              <a:rPr lang="en-US" sz="1800">
                <a:latin typeface="Proxima Nova"/>
                <a:ea typeface="Proxima Nova"/>
                <a:cs typeface="Proxima Nova"/>
                <a:sym typeface="Proxima Nova"/>
              </a:rPr>
              <a:t>Fundraising Captain</a:t>
            </a:r>
            <a:endParaRPr sz="1800">
              <a:latin typeface="Proxima Nova"/>
              <a:ea typeface="Proxima Nova"/>
              <a:cs typeface="Proxima Nova"/>
              <a:sym typeface="Proxima Nova"/>
            </a:endParaRPr>
          </a:p>
          <a:p>
            <a:pPr indent="-228600" lvl="2" marL="1143000" marR="0" rtl="0" algn="l">
              <a:spcBef>
                <a:spcPts val="600"/>
              </a:spcBef>
              <a:spcAft>
                <a:spcPts val="0"/>
              </a:spcAft>
              <a:buClr>
                <a:schemeClr val="dk1"/>
              </a:buClr>
              <a:buSzPts val="1800"/>
              <a:buFont typeface="Proxima Nova"/>
              <a:buChar char="•"/>
            </a:pPr>
            <a:r>
              <a:rPr lang="en-US" sz="1800">
                <a:latin typeface="Proxima Nova"/>
                <a:ea typeface="Proxima Nova"/>
                <a:cs typeface="Proxima Nova"/>
                <a:sym typeface="Proxima Nova"/>
              </a:rPr>
              <a:t>Canvassing Captain</a:t>
            </a:r>
            <a:endParaRPr sz="1800">
              <a:latin typeface="Proxima Nova"/>
              <a:ea typeface="Proxima Nova"/>
              <a:cs typeface="Proxima Nova"/>
              <a:sym typeface="Proxima Nova"/>
            </a:endParaRPr>
          </a:p>
          <a:p>
            <a:pPr indent="-228600" lvl="2" marL="1143000" marR="0" rtl="0" algn="l">
              <a:spcBef>
                <a:spcPts val="600"/>
              </a:spcBef>
              <a:spcAft>
                <a:spcPts val="0"/>
              </a:spcAft>
              <a:buClr>
                <a:schemeClr val="dk1"/>
              </a:buClr>
              <a:buSzPts val="1800"/>
              <a:buFont typeface="Proxima Nova"/>
              <a:buChar char="•"/>
            </a:pPr>
            <a:r>
              <a:rPr i="0" lang="en-US" sz="1800" u="none" cap="none" strike="noStrike">
                <a:solidFill>
                  <a:schemeClr val="dk1"/>
                </a:solidFill>
                <a:latin typeface="Proxima Nova"/>
                <a:ea typeface="Proxima Nova"/>
                <a:cs typeface="Proxima Nova"/>
                <a:sym typeface="Proxima Nova"/>
              </a:rPr>
              <a:t>Large event organizers</a:t>
            </a:r>
            <a:endParaRPr>
              <a:latin typeface="Proxima Nova"/>
              <a:ea typeface="Proxima Nova"/>
              <a:cs typeface="Proxima Nova"/>
              <a:sym typeface="Proxima Nova"/>
            </a:endParaRPr>
          </a:p>
          <a:p>
            <a:pPr indent="-228600" lvl="2" marL="1143000" marR="0" rtl="0" algn="l">
              <a:spcBef>
                <a:spcPts val="600"/>
              </a:spcBef>
              <a:spcAft>
                <a:spcPts val="0"/>
              </a:spcAft>
              <a:buClr>
                <a:schemeClr val="dk1"/>
              </a:buClr>
              <a:buSzPts val="1800"/>
              <a:buFont typeface="Arial"/>
              <a:buChar char="•"/>
            </a:pPr>
            <a:r>
              <a:rPr i="0" lang="en-US" sz="1800" u="none" cap="none" strike="noStrike">
                <a:solidFill>
                  <a:schemeClr val="dk1"/>
                </a:solidFill>
                <a:latin typeface="Proxima Nova"/>
                <a:ea typeface="Proxima Nova"/>
                <a:cs typeface="Proxima Nova"/>
                <a:sym typeface="Proxima Nova"/>
              </a:rPr>
              <a:t>Small event management</a:t>
            </a:r>
            <a:endParaRPr>
              <a:latin typeface="Proxima Nova"/>
              <a:ea typeface="Proxima Nova"/>
              <a:cs typeface="Proxima Nova"/>
              <a:sym typeface="Proxima Nova"/>
            </a:endParaRPr>
          </a:p>
        </p:txBody>
      </p:sp>
      <p:sp>
        <p:nvSpPr>
          <p:cNvPr id="399" name="Google Shape;399;p41"/>
          <p:cNvSpPr txBox="1"/>
          <p:nvPr>
            <p:ph idx="1" type="body"/>
          </p:nvPr>
        </p:nvSpPr>
        <p:spPr>
          <a:xfrm>
            <a:off x="741300" y="1445200"/>
            <a:ext cx="11068200" cy="47508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600"/>
              </a:spcBef>
              <a:spcAft>
                <a:spcPts val="0"/>
              </a:spcAft>
              <a:buClr>
                <a:srgbClr val="28A8E0"/>
              </a:buClr>
              <a:buSzPts val="2200"/>
              <a:buFont typeface="Arial"/>
              <a:buChar char="•"/>
            </a:pPr>
            <a:r>
              <a:rPr b="1" lang="en-US" sz="2200">
                <a:solidFill>
                  <a:srgbClr val="28A8E0"/>
                </a:solidFill>
                <a:latin typeface="Proxima Nova"/>
                <a:ea typeface="Proxima Nova"/>
                <a:cs typeface="Proxima Nova"/>
                <a:sym typeface="Proxima Nova"/>
              </a:rPr>
              <a:t>Donate </a:t>
            </a:r>
            <a:r>
              <a:rPr lang="en-US" sz="2200">
                <a:latin typeface="Proxima Nova"/>
                <a:ea typeface="Proxima Nova"/>
                <a:cs typeface="Proxima Nova"/>
                <a:sym typeface="Proxima Nova"/>
              </a:rPr>
              <a:t>so Sister District can support more state races ( </a:t>
            </a:r>
            <a:r>
              <a:rPr lang="en-US" sz="2200">
                <a:latin typeface="Proxima Nova Semibold"/>
                <a:ea typeface="Proxima Nova Semibold"/>
                <a:cs typeface="Proxima Nova Semibold"/>
                <a:sym typeface="Proxima Nova Semibold"/>
              </a:rPr>
              <a:t>text “</a:t>
            </a:r>
            <a:r>
              <a:rPr lang="en-US" sz="2200">
                <a:highlight>
                  <a:srgbClr val="FFFF00"/>
                </a:highlight>
                <a:latin typeface="Proxima Nova Semibold"/>
                <a:ea typeface="Proxima Nova Semibold"/>
                <a:cs typeface="Proxima Nova Semibold"/>
                <a:sym typeface="Proxima Nova Semibold"/>
              </a:rPr>
              <a:t>____</a:t>
            </a:r>
            <a:r>
              <a:rPr lang="en-US" sz="2200">
                <a:latin typeface="Proxima Nova Semibold"/>
                <a:ea typeface="Proxima Nova Semibold"/>
                <a:cs typeface="Proxima Nova Semibold"/>
                <a:sym typeface="Proxima Nova Semibold"/>
              </a:rPr>
              <a:t>” to 555-888</a:t>
            </a:r>
            <a:r>
              <a:rPr lang="en-US" sz="2200">
                <a:latin typeface="Proxima Nova"/>
                <a:ea typeface="Proxima Nova"/>
                <a:cs typeface="Proxima Nova"/>
                <a:sym typeface="Proxima Nova"/>
              </a:rPr>
              <a:t>)</a:t>
            </a:r>
            <a:endParaRPr sz="2200">
              <a:latin typeface="Proxima Nova"/>
              <a:ea typeface="Proxima Nova"/>
              <a:cs typeface="Proxima Nova"/>
              <a:sym typeface="Proxima Nova"/>
            </a:endParaRPr>
          </a:p>
          <a:p>
            <a:pPr indent="-342900" lvl="0" marL="342900" marR="0" rtl="0" algn="l">
              <a:lnSpc>
                <a:spcPct val="100000"/>
              </a:lnSpc>
              <a:spcBef>
                <a:spcPts val="600"/>
              </a:spcBef>
              <a:spcAft>
                <a:spcPts val="0"/>
              </a:spcAft>
              <a:buClr>
                <a:srgbClr val="28A8E0"/>
              </a:buClr>
              <a:buSzPts val="2200"/>
              <a:buFont typeface="Arial"/>
              <a:buChar char="•"/>
            </a:pPr>
            <a:r>
              <a:rPr b="1" lang="en-US" sz="2200">
                <a:solidFill>
                  <a:srgbClr val="28A8E0"/>
                </a:solidFill>
                <a:latin typeface="Proxima Nova"/>
                <a:ea typeface="Proxima Nova"/>
                <a:cs typeface="Proxima Nova"/>
                <a:sym typeface="Proxima Nova"/>
              </a:rPr>
              <a:t>Sign up </a:t>
            </a:r>
            <a:r>
              <a:rPr lang="en-US" sz="2200">
                <a:latin typeface="Proxima Nova"/>
                <a:ea typeface="Proxima Nova"/>
                <a:cs typeface="Proxima Nova"/>
                <a:sym typeface="Proxima Nova"/>
              </a:rPr>
              <a:t>to host an event (</a:t>
            </a:r>
            <a:r>
              <a:rPr lang="en-US" sz="2200">
                <a:latin typeface="Proxima Nova Semibold"/>
                <a:ea typeface="Proxima Nova Semibold"/>
                <a:cs typeface="Proxima Nova Semibold"/>
                <a:sym typeface="Proxima Nova Semibold"/>
              </a:rPr>
              <a:t>email us at </a:t>
            </a:r>
            <a:r>
              <a:rPr lang="en-US" sz="2200">
                <a:highlight>
                  <a:srgbClr val="FFFF00"/>
                </a:highlight>
                <a:latin typeface="Proxima Nova Semibold"/>
                <a:ea typeface="Proxima Nova Semibold"/>
                <a:cs typeface="Proxima Nova Semibold"/>
                <a:sym typeface="Proxima Nova Semibold"/>
              </a:rPr>
              <a:t>____________</a:t>
            </a:r>
            <a:r>
              <a:rPr lang="en-US" sz="2200">
                <a:latin typeface="Proxima Nova"/>
                <a:ea typeface="Proxima Nova"/>
                <a:cs typeface="Proxima Nova"/>
                <a:sym typeface="Proxima Nova"/>
              </a:rPr>
              <a:t>) </a:t>
            </a:r>
            <a:endParaRPr sz="2200">
              <a:latin typeface="Proxima Nova"/>
              <a:ea typeface="Proxima Nova"/>
              <a:cs typeface="Proxima Nova"/>
              <a:sym typeface="Proxima Nova"/>
            </a:endParaRPr>
          </a:p>
          <a:p>
            <a:pPr indent="-342900" lvl="0" marL="342900" marR="0" rtl="0" algn="l">
              <a:lnSpc>
                <a:spcPct val="100000"/>
              </a:lnSpc>
              <a:spcBef>
                <a:spcPts val="600"/>
              </a:spcBef>
              <a:spcAft>
                <a:spcPts val="0"/>
              </a:spcAft>
              <a:buClr>
                <a:srgbClr val="28A8E0"/>
              </a:buClr>
              <a:buSzPts val="2200"/>
              <a:buFont typeface="Arial"/>
              <a:buChar char="•"/>
            </a:pPr>
            <a:r>
              <a:rPr b="1" lang="en-US" sz="2200">
                <a:solidFill>
                  <a:srgbClr val="28A8E0"/>
                </a:solidFill>
                <a:latin typeface="Proxima Nova"/>
                <a:ea typeface="Proxima Nova"/>
                <a:cs typeface="Proxima Nova"/>
                <a:sym typeface="Proxima Nova"/>
              </a:rPr>
              <a:t>RSVP</a:t>
            </a:r>
            <a:r>
              <a:rPr lang="en-US" sz="2200">
                <a:latin typeface="Proxima Nova"/>
                <a:ea typeface="Proxima Nova"/>
                <a:cs typeface="Proxima Nova"/>
                <a:sym typeface="Proxima Nova"/>
              </a:rPr>
              <a:t> to attend an event </a:t>
            </a:r>
            <a:r>
              <a:rPr lang="en-US" sz="2200">
                <a:solidFill>
                  <a:srgbClr val="000000"/>
                </a:solidFill>
                <a:latin typeface="Proxima Nova"/>
                <a:ea typeface="Proxima Nova"/>
                <a:cs typeface="Proxima Nova"/>
                <a:sym typeface="Proxima Nova"/>
              </a:rPr>
              <a:t> (</a:t>
            </a:r>
            <a:r>
              <a:rPr lang="en-US" sz="2200">
                <a:highlight>
                  <a:srgbClr val="FFFF00"/>
                </a:highlight>
                <a:latin typeface="Proxima Nova Semibold"/>
                <a:ea typeface="Proxima Nova Semibold"/>
                <a:cs typeface="Proxima Nova Semibold"/>
                <a:sym typeface="Proxima Nova Semibold"/>
              </a:rPr>
              <a:t>____________</a:t>
            </a:r>
            <a:r>
              <a:rPr lang="en-US" sz="2200">
                <a:solidFill>
                  <a:srgbClr val="000000"/>
                </a:solidFill>
                <a:latin typeface="Proxima Nova"/>
                <a:ea typeface="Proxima Nova"/>
                <a:cs typeface="Proxima Nova"/>
                <a:sym typeface="Proxima Nova"/>
              </a:rPr>
              <a:t>)</a:t>
            </a:r>
            <a:endParaRPr sz="2200">
              <a:solidFill>
                <a:srgbClr val="000000"/>
              </a:solidFill>
              <a:latin typeface="Proxima Nova"/>
              <a:ea typeface="Proxima Nova"/>
              <a:cs typeface="Proxima Nova"/>
              <a:sym typeface="Proxima Nova"/>
            </a:endParaRPr>
          </a:p>
          <a:p>
            <a:pPr indent="-342900" lvl="0" marL="342900" marR="0" rtl="0" algn="l">
              <a:lnSpc>
                <a:spcPct val="100000"/>
              </a:lnSpc>
              <a:spcBef>
                <a:spcPts val="600"/>
              </a:spcBef>
              <a:spcAft>
                <a:spcPts val="0"/>
              </a:spcAft>
              <a:buClr>
                <a:srgbClr val="28A8E0"/>
              </a:buClr>
              <a:buSzPts val="2200"/>
              <a:buFont typeface="Arial"/>
              <a:buChar char="•"/>
            </a:pPr>
            <a:r>
              <a:rPr b="1" lang="en-US" sz="2200">
                <a:solidFill>
                  <a:srgbClr val="28A8E0"/>
                </a:solidFill>
                <a:latin typeface="Proxima Nova"/>
                <a:ea typeface="Proxima Nova"/>
                <a:cs typeface="Proxima Nova"/>
                <a:sym typeface="Proxima Nova"/>
              </a:rPr>
              <a:t>Volunteer </a:t>
            </a:r>
            <a:r>
              <a:rPr lang="en-US" sz="2200">
                <a:latin typeface="Proxima Nova"/>
                <a:ea typeface="Proxima Nova"/>
                <a:cs typeface="Proxima Nova"/>
                <a:sym typeface="Proxima Nova"/>
              </a:rPr>
              <a:t>with Sister District  (sign-up sheet or at </a:t>
            </a:r>
            <a:r>
              <a:rPr lang="en-US" sz="2200">
                <a:latin typeface="Proxima Nova Semibold"/>
                <a:ea typeface="Proxima Nova Semibold"/>
                <a:cs typeface="Proxima Nova Semibold"/>
                <a:sym typeface="Proxima Nova Semibold"/>
              </a:rPr>
              <a:t>www.sisterdistrict.com/volunteer/</a:t>
            </a:r>
            <a:r>
              <a:rPr lang="en-US" sz="2200">
                <a:latin typeface="Proxima Nova"/>
                <a:ea typeface="Proxima Nova"/>
                <a:cs typeface="Proxima Nova"/>
                <a:sym typeface="Proxima Nova"/>
              </a:rPr>
              <a:t>)</a:t>
            </a:r>
            <a:endParaRPr sz="2200">
              <a:latin typeface="Proxima Nova Semibold"/>
              <a:ea typeface="Proxima Nova Semibold"/>
              <a:cs typeface="Proxima Nova Semibold"/>
              <a:sym typeface="Proxima Nova Semibold"/>
            </a:endParaRPr>
          </a:p>
          <a:p>
            <a:pPr indent="-342900" lvl="0" marL="342900" marR="0" rtl="0" algn="l">
              <a:lnSpc>
                <a:spcPct val="100000"/>
              </a:lnSpc>
              <a:spcBef>
                <a:spcPts val="600"/>
              </a:spcBef>
              <a:spcAft>
                <a:spcPts val="0"/>
              </a:spcAft>
              <a:buClr>
                <a:srgbClr val="28A8E0"/>
              </a:buClr>
              <a:buSzPts val="2200"/>
              <a:buFont typeface="Arial"/>
              <a:buChar char="•"/>
            </a:pPr>
            <a:r>
              <a:rPr b="1" lang="en-US" sz="2200">
                <a:solidFill>
                  <a:srgbClr val="28A8E0"/>
                </a:solidFill>
                <a:latin typeface="Proxima Nova"/>
                <a:ea typeface="Proxima Nova"/>
                <a:cs typeface="Proxima Nova"/>
                <a:sym typeface="Proxima Nova"/>
              </a:rPr>
              <a:t>Join</a:t>
            </a:r>
            <a:r>
              <a:rPr i="0" lang="en-US" sz="2200" u="none" cap="none" strike="noStrike">
                <a:solidFill>
                  <a:srgbClr val="28A8E0"/>
                </a:solidFill>
                <a:latin typeface="Proxima Nova"/>
                <a:ea typeface="Proxima Nova"/>
                <a:cs typeface="Proxima Nova"/>
                <a:sym typeface="Proxima Nova"/>
              </a:rPr>
              <a:t> </a:t>
            </a:r>
            <a:r>
              <a:rPr i="0" lang="en-US" sz="2200" u="none" cap="none" strike="noStrike">
                <a:solidFill>
                  <a:schemeClr val="dk1"/>
                </a:solidFill>
                <a:latin typeface="Proxima Nova"/>
                <a:ea typeface="Proxima Nova"/>
                <a:cs typeface="Proxima Nova"/>
                <a:sym typeface="Proxima Nova"/>
              </a:rPr>
              <a:t>our </a:t>
            </a:r>
            <a:r>
              <a:rPr lang="en-US" sz="2200">
                <a:latin typeface="Proxima Nova"/>
                <a:ea typeface="Proxima Nova"/>
                <a:cs typeface="Proxima Nova"/>
                <a:sym typeface="Proxima Nova"/>
              </a:rPr>
              <a:t>organizing</a:t>
            </a:r>
            <a:r>
              <a:rPr i="0" lang="en-US" sz="2200" u="none" cap="none" strike="noStrike">
                <a:solidFill>
                  <a:schemeClr val="dk1"/>
                </a:solidFill>
                <a:latin typeface="Proxima Nova"/>
                <a:ea typeface="Proxima Nova"/>
                <a:cs typeface="Proxima Nova"/>
                <a:sym typeface="Proxima Nova"/>
              </a:rPr>
              <a:t> team – </a:t>
            </a:r>
            <a:r>
              <a:rPr lang="en-US" sz="2200">
                <a:latin typeface="Proxima Nova"/>
                <a:ea typeface="Proxima Nova"/>
                <a:cs typeface="Proxima Nova"/>
                <a:sym typeface="Proxima Nova"/>
              </a:rPr>
              <a:t>email us or sign up today:</a:t>
            </a:r>
            <a:r>
              <a:rPr i="0" lang="en-US" sz="2200" u="none" cap="none" strike="noStrike">
                <a:solidFill>
                  <a:schemeClr val="dk1"/>
                </a:solidFill>
                <a:latin typeface="Proxima Nova"/>
                <a:ea typeface="Proxima Nova"/>
                <a:cs typeface="Proxima Nova"/>
                <a:sym typeface="Proxima Nova"/>
              </a:rPr>
              <a:t> </a:t>
            </a:r>
            <a:r>
              <a:rPr lang="en-US" sz="1200">
                <a:latin typeface="Proxima Nova"/>
                <a:ea typeface="Proxima Nova"/>
                <a:cs typeface="Proxima Nova"/>
                <a:sym typeface="Proxima Nova"/>
              </a:rPr>
              <a:t>    </a:t>
            </a:r>
            <a:endParaRPr sz="1200">
              <a:latin typeface="Proxima Nova"/>
              <a:ea typeface="Proxima Nova"/>
              <a:cs typeface="Proxima Nova"/>
              <a:sym typeface="Proxima Nova"/>
            </a:endParaRPr>
          </a:p>
          <a:p>
            <a:pPr indent="0" lvl="0" marL="0" marR="0" rtl="0" algn="l">
              <a:lnSpc>
                <a:spcPct val="100000"/>
              </a:lnSpc>
              <a:spcBef>
                <a:spcPts val="600"/>
              </a:spcBef>
              <a:spcAft>
                <a:spcPts val="0"/>
              </a:spcAft>
              <a:buNone/>
            </a:pPr>
            <a:r>
              <a:t/>
            </a:r>
            <a:endParaRPr sz="1200">
              <a:latin typeface="Proxima Nova"/>
              <a:ea typeface="Proxima Nova"/>
              <a:cs typeface="Proxima Nova"/>
              <a:sym typeface="Proxima Nova"/>
            </a:endParaRPr>
          </a:p>
          <a:p>
            <a:pPr indent="0" lvl="0" marL="0" marR="0" rtl="0" algn="l">
              <a:lnSpc>
                <a:spcPct val="100000"/>
              </a:lnSpc>
              <a:spcBef>
                <a:spcPts val="600"/>
              </a:spcBef>
              <a:spcAft>
                <a:spcPts val="0"/>
              </a:spcAft>
              <a:buNone/>
            </a:pPr>
            <a:r>
              <a:t/>
            </a:r>
            <a:endParaRPr sz="1200">
              <a:latin typeface="Proxima Nova"/>
              <a:ea typeface="Proxima Nova"/>
              <a:cs typeface="Proxima Nova"/>
              <a:sym typeface="Proxima Nova"/>
            </a:endParaRPr>
          </a:p>
          <a:p>
            <a:pPr indent="0" lvl="0" marL="0" marR="0" rtl="0" algn="l">
              <a:lnSpc>
                <a:spcPct val="100000"/>
              </a:lnSpc>
              <a:spcBef>
                <a:spcPts val="600"/>
              </a:spcBef>
              <a:spcAft>
                <a:spcPts val="0"/>
              </a:spcAft>
              <a:buNone/>
            </a:pPr>
            <a:r>
              <a:t/>
            </a:r>
            <a:endParaRPr sz="1200">
              <a:latin typeface="Proxima Nova"/>
              <a:ea typeface="Proxima Nova"/>
              <a:cs typeface="Proxima Nova"/>
              <a:sym typeface="Proxima Nova"/>
            </a:endParaRPr>
          </a:p>
          <a:p>
            <a:pPr indent="0" lvl="0" marL="0" marR="0" rtl="0" algn="l">
              <a:lnSpc>
                <a:spcPct val="100000"/>
              </a:lnSpc>
              <a:spcBef>
                <a:spcPts val="600"/>
              </a:spcBef>
              <a:spcAft>
                <a:spcPts val="0"/>
              </a:spcAft>
              <a:buNone/>
            </a:pPr>
            <a:r>
              <a:t/>
            </a:r>
            <a:endParaRPr sz="1200">
              <a:latin typeface="Proxima Nova"/>
              <a:ea typeface="Proxima Nova"/>
              <a:cs typeface="Proxima Nova"/>
              <a:sym typeface="Proxima Nova"/>
            </a:endParaRPr>
          </a:p>
          <a:p>
            <a:pPr indent="0" lvl="0" marL="0" marR="0" rtl="0" algn="l">
              <a:lnSpc>
                <a:spcPct val="100000"/>
              </a:lnSpc>
              <a:spcBef>
                <a:spcPts val="600"/>
              </a:spcBef>
              <a:spcAft>
                <a:spcPts val="0"/>
              </a:spcAft>
              <a:buNone/>
            </a:pPr>
            <a:r>
              <a:t/>
            </a:r>
            <a:endParaRPr sz="1200">
              <a:latin typeface="Proxima Nova"/>
              <a:ea typeface="Proxima Nova"/>
              <a:cs typeface="Proxima Nova"/>
              <a:sym typeface="Proxima Nova"/>
            </a:endParaRPr>
          </a:p>
          <a:p>
            <a:pPr indent="0" lvl="0" marL="0" marR="0" rtl="0" algn="l">
              <a:lnSpc>
                <a:spcPct val="100000"/>
              </a:lnSpc>
              <a:spcBef>
                <a:spcPts val="600"/>
              </a:spcBef>
              <a:spcAft>
                <a:spcPts val="0"/>
              </a:spcAft>
              <a:buNone/>
            </a:pPr>
            <a:r>
              <a:t/>
            </a:r>
            <a:endParaRPr sz="1200">
              <a:latin typeface="Proxima Nova"/>
              <a:ea typeface="Proxima Nova"/>
              <a:cs typeface="Proxima Nova"/>
              <a:sym typeface="Proxima Nova"/>
            </a:endParaRPr>
          </a:p>
          <a:p>
            <a:pPr indent="0" lvl="0" marL="0" marR="0" rtl="0" algn="l">
              <a:lnSpc>
                <a:spcPct val="100000"/>
              </a:lnSpc>
              <a:spcBef>
                <a:spcPts val="600"/>
              </a:spcBef>
              <a:spcAft>
                <a:spcPts val="0"/>
              </a:spcAft>
              <a:buNone/>
            </a:pPr>
            <a:r>
              <a:t/>
            </a:r>
            <a:endParaRPr sz="1200">
              <a:latin typeface="Proxima Nova"/>
              <a:ea typeface="Proxima Nova"/>
              <a:cs typeface="Proxima Nova"/>
              <a:sym typeface="Proxima Nova"/>
            </a:endParaRPr>
          </a:p>
          <a:p>
            <a:pPr indent="0" lvl="0" marL="0" marR="0" rtl="0" algn="l">
              <a:lnSpc>
                <a:spcPct val="100000"/>
              </a:lnSpc>
              <a:spcBef>
                <a:spcPts val="600"/>
              </a:spcBef>
              <a:spcAft>
                <a:spcPts val="0"/>
              </a:spcAft>
              <a:buNone/>
            </a:pPr>
            <a:r>
              <a:t/>
            </a:r>
            <a:endParaRPr sz="1200">
              <a:latin typeface="Proxima Nova"/>
              <a:ea typeface="Proxima Nova"/>
              <a:cs typeface="Proxima Nova"/>
              <a:sym typeface="Proxima Nova"/>
            </a:endParaRPr>
          </a:p>
          <a:p>
            <a:pPr indent="0" lvl="0" marL="342900" marR="0" rtl="0" algn="l">
              <a:lnSpc>
                <a:spcPct val="100000"/>
              </a:lnSpc>
              <a:spcBef>
                <a:spcPts val="600"/>
              </a:spcBef>
              <a:spcAft>
                <a:spcPts val="0"/>
              </a:spcAft>
              <a:buNone/>
            </a:pPr>
            <a:r>
              <a:rPr lang="en-US" sz="2200">
                <a:latin typeface="Proxima Nova Semibold"/>
                <a:ea typeface="Proxima Nova Semibold"/>
                <a:cs typeface="Proxima Nova Semibold"/>
                <a:sym typeface="Proxima Nova Semibold"/>
              </a:rPr>
              <a:t>Link to this presentation: https://bit.ly/2RJ3wRM</a:t>
            </a:r>
            <a:endParaRPr sz="2200">
              <a:latin typeface="Proxima Nova Semibold"/>
              <a:ea typeface="Proxima Nova Semibold"/>
              <a:cs typeface="Proxima Nova Semibold"/>
              <a:sym typeface="Proxima Nova Semibold"/>
            </a:endParaRPr>
          </a:p>
          <a:p>
            <a:pPr indent="0" lvl="0" marL="342900" marR="0" rtl="0" algn="l">
              <a:lnSpc>
                <a:spcPct val="100000"/>
              </a:lnSpc>
              <a:spcBef>
                <a:spcPts val="600"/>
              </a:spcBef>
              <a:spcAft>
                <a:spcPts val="0"/>
              </a:spcAft>
              <a:buNone/>
            </a:pPr>
            <a:r>
              <a:t/>
            </a:r>
            <a:endParaRPr sz="2200">
              <a:latin typeface="Helvetica Neue Light"/>
              <a:ea typeface="Helvetica Neue Light"/>
              <a:cs typeface="Helvetica Neue Light"/>
              <a:sym typeface="Helvetica Neue Light"/>
            </a:endParaRPr>
          </a:p>
        </p:txBody>
      </p:sp>
      <p:sp>
        <p:nvSpPr>
          <p:cNvPr id="400" name="Google Shape;400;p41"/>
          <p:cNvSpPr/>
          <p:nvPr/>
        </p:nvSpPr>
        <p:spPr>
          <a:xfrm>
            <a:off x="0" y="6400521"/>
            <a:ext cx="12188700" cy="342600"/>
          </a:xfrm>
          <a:prstGeom prst="rect">
            <a:avLst/>
          </a:prstGeom>
          <a:solidFill>
            <a:srgbClr val="28A8E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1" marL="457200" marR="0" rtl="0" algn="l">
              <a:spcBef>
                <a:spcPts val="0"/>
              </a:spcBef>
              <a:spcAft>
                <a:spcPts val="0"/>
              </a:spcAft>
              <a:buNone/>
            </a:pPr>
            <a:r>
              <a:t/>
            </a:r>
            <a:endParaRPr b="0" i="0" sz="4000" u="none" cap="none" strike="noStrike">
              <a:solidFill>
                <a:schemeClr val="lt1"/>
              </a:solidFill>
              <a:latin typeface="Calibri"/>
              <a:ea typeface="Calibri"/>
              <a:cs typeface="Calibri"/>
              <a:sym typeface="Calibri"/>
            </a:endParaRPr>
          </a:p>
        </p:txBody>
      </p:sp>
      <p:sp>
        <p:nvSpPr>
          <p:cNvPr id="401" name="Google Shape;401;p41"/>
          <p:cNvSpPr/>
          <p:nvPr/>
        </p:nvSpPr>
        <p:spPr>
          <a:xfrm>
            <a:off x="0" y="6350388"/>
            <a:ext cx="121887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Blue + Red for a Bluer Tomorrow  |  www.sisterdistrictma.com</a:t>
            </a:r>
            <a:endParaRPr sz="1800">
              <a:solidFill>
                <a:schemeClr val="lt1"/>
              </a:solidFill>
              <a:latin typeface="Calibri"/>
              <a:ea typeface="Calibri"/>
              <a:cs typeface="Calibri"/>
              <a:sym typeface="Calibri"/>
            </a:endParaRPr>
          </a:p>
        </p:txBody>
      </p:sp>
      <p:sp>
        <p:nvSpPr>
          <p:cNvPr id="402" name="Google Shape;402;p41"/>
          <p:cNvSpPr txBox="1"/>
          <p:nvPr/>
        </p:nvSpPr>
        <p:spPr>
          <a:xfrm>
            <a:off x="3751875" y="3579701"/>
            <a:ext cx="4061700" cy="1719900"/>
          </a:xfrm>
          <a:prstGeom prst="rect">
            <a:avLst/>
          </a:prstGeom>
          <a:noFill/>
          <a:ln>
            <a:noFill/>
          </a:ln>
        </p:spPr>
        <p:txBody>
          <a:bodyPr anchorCtr="0" anchor="t" bIns="91425" lIns="91425" spcFirstLastPara="1" rIns="91425" wrap="square" tIns="91425">
            <a:noAutofit/>
          </a:bodyPr>
          <a:lstStyle/>
          <a:p>
            <a:pPr indent="-228600" lvl="2" marL="1143000" rtl="0" algn="l">
              <a:spcBef>
                <a:spcPts val="600"/>
              </a:spcBef>
              <a:spcAft>
                <a:spcPts val="0"/>
              </a:spcAft>
              <a:buClr>
                <a:srgbClr val="000000"/>
              </a:buClr>
              <a:buSzPts val="1800"/>
              <a:buFont typeface="Proxima Nova"/>
              <a:buChar char="•"/>
            </a:pPr>
            <a:r>
              <a:rPr lang="en-US" sz="1800">
                <a:solidFill>
                  <a:srgbClr val="000000"/>
                </a:solidFill>
                <a:latin typeface="Proxima Nova"/>
                <a:ea typeface="Proxima Nova"/>
                <a:cs typeface="Proxima Nova"/>
                <a:sym typeface="Proxima Nova"/>
              </a:rPr>
              <a:t>Admin support</a:t>
            </a:r>
            <a:endParaRPr sz="2000">
              <a:solidFill>
                <a:srgbClr val="000000"/>
              </a:solidFill>
              <a:latin typeface="Proxima Nova"/>
              <a:ea typeface="Proxima Nova"/>
              <a:cs typeface="Proxima Nova"/>
              <a:sym typeface="Proxima Nova"/>
            </a:endParaRPr>
          </a:p>
          <a:p>
            <a:pPr indent="-228600" lvl="2" marL="1143000" rtl="0" algn="l">
              <a:spcBef>
                <a:spcPts val="600"/>
              </a:spcBef>
              <a:spcAft>
                <a:spcPts val="0"/>
              </a:spcAft>
              <a:buClr>
                <a:srgbClr val="000000"/>
              </a:buClr>
              <a:buSzPts val="1800"/>
              <a:buFont typeface="Proxima Nova"/>
              <a:buChar char="•"/>
            </a:pPr>
            <a:r>
              <a:rPr lang="en-US" sz="1800">
                <a:solidFill>
                  <a:srgbClr val="000000"/>
                </a:solidFill>
                <a:latin typeface="Proxima Nova"/>
                <a:ea typeface="Proxima Nova"/>
                <a:cs typeface="Proxima Nova"/>
                <a:sym typeface="Proxima Nova"/>
              </a:rPr>
              <a:t>Social media</a:t>
            </a:r>
            <a:endParaRPr sz="2000">
              <a:solidFill>
                <a:srgbClr val="000000"/>
              </a:solidFill>
              <a:latin typeface="Proxima Nova"/>
              <a:ea typeface="Proxima Nova"/>
              <a:cs typeface="Proxima Nova"/>
              <a:sym typeface="Proxima Nova"/>
            </a:endParaRPr>
          </a:p>
          <a:p>
            <a:pPr indent="-228600" lvl="2" marL="1143000" rtl="0" algn="l">
              <a:spcBef>
                <a:spcPts val="600"/>
              </a:spcBef>
              <a:spcAft>
                <a:spcPts val="0"/>
              </a:spcAft>
              <a:buClr>
                <a:srgbClr val="000000"/>
              </a:buClr>
              <a:buSzPts val="1800"/>
              <a:buFont typeface="Proxima Nova"/>
              <a:buChar char="•"/>
            </a:pPr>
            <a:r>
              <a:rPr lang="en-US" sz="1800">
                <a:solidFill>
                  <a:srgbClr val="000000"/>
                </a:solidFill>
                <a:latin typeface="Proxima Nova"/>
                <a:ea typeface="Proxima Nova"/>
                <a:cs typeface="Proxima Nova"/>
                <a:sym typeface="Proxima Nova"/>
              </a:rPr>
              <a:t>Outreach</a:t>
            </a:r>
            <a:endParaRPr sz="2000">
              <a:solidFill>
                <a:srgbClr val="000000"/>
              </a:solidFill>
              <a:latin typeface="Proxima Nova"/>
              <a:ea typeface="Proxima Nova"/>
              <a:cs typeface="Proxima Nova"/>
              <a:sym typeface="Proxima Nova"/>
            </a:endParaRPr>
          </a:p>
          <a:p>
            <a:pPr indent="-228600" lvl="2" marL="1143000" rtl="0" algn="l">
              <a:spcBef>
                <a:spcPts val="600"/>
              </a:spcBef>
              <a:spcAft>
                <a:spcPts val="0"/>
              </a:spcAft>
              <a:buClr>
                <a:srgbClr val="000000"/>
              </a:buClr>
              <a:buSzPts val="1800"/>
              <a:buFont typeface="Proxima Nova"/>
              <a:buChar char="•"/>
            </a:pPr>
            <a:r>
              <a:rPr lang="en-US" sz="1800">
                <a:solidFill>
                  <a:srgbClr val="000000"/>
                </a:solidFill>
                <a:latin typeface="Proxima Nova"/>
                <a:ea typeface="Proxima Nova"/>
                <a:cs typeface="Proxima Nova"/>
                <a:sym typeface="Proxima Nova"/>
              </a:rPr>
              <a:t>Data / Technology </a:t>
            </a:r>
            <a:endParaRPr sz="2800">
              <a:solidFill>
                <a:srgbClr val="000000"/>
              </a:solidFill>
              <a:latin typeface="Proxima Nova"/>
              <a:ea typeface="Proxima Nova"/>
              <a:cs typeface="Proxima Nova"/>
              <a:sym typeface="Proxima Nova"/>
            </a:endParaRPr>
          </a:p>
        </p:txBody>
      </p:sp>
      <p:sp>
        <p:nvSpPr>
          <p:cNvPr id="403" name="Google Shape;403;p41"/>
          <p:cNvSpPr txBox="1"/>
          <p:nvPr/>
        </p:nvSpPr>
        <p:spPr>
          <a:xfrm>
            <a:off x="8764700" y="4798300"/>
            <a:ext cx="3044700" cy="1209600"/>
          </a:xfrm>
          <a:prstGeom prst="rect">
            <a:avLst/>
          </a:prstGeom>
          <a:solidFill>
            <a:srgbClr val="28A8E0"/>
          </a:solidFill>
          <a:ln cap="flat" cmpd="sng" w="76200">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solidFill>
                  <a:srgbClr val="FFFFFF"/>
                </a:solidFill>
                <a:latin typeface="Proxima Nova"/>
                <a:ea typeface="Proxima Nova"/>
                <a:cs typeface="Proxima Nova"/>
                <a:sym typeface="Proxima Nova"/>
              </a:rPr>
              <a:t>Questions? Contact us at </a:t>
            </a:r>
            <a:r>
              <a:rPr lang="en-US" sz="1800">
                <a:solidFill>
                  <a:srgbClr val="FFFFFF"/>
                </a:solidFill>
                <a:highlight>
                  <a:srgbClr val="FFFF00"/>
                </a:highlight>
                <a:latin typeface="Proxima Nova"/>
                <a:ea typeface="Proxima Nova"/>
                <a:cs typeface="Proxima Nova"/>
                <a:sym typeface="Proxima Nova"/>
              </a:rPr>
              <a:t>______________</a:t>
            </a:r>
            <a:endParaRPr sz="1800">
              <a:solidFill>
                <a:srgbClr val="FFFFFF"/>
              </a:solidFill>
              <a:highlight>
                <a:srgbClr val="FFFF00"/>
              </a:highlight>
              <a:latin typeface="Proxima Nova"/>
              <a:ea typeface="Proxima Nova"/>
              <a:cs typeface="Proxima Nova"/>
              <a:sym typeface="Proxima Nov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 name="Shape 99"/>
        <p:cNvGrpSpPr/>
        <p:nvPr/>
      </p:nvGrpSpPr>
      <p:grpSpPr>
        <a:xfrm>
          <a:off x="0" y="0"/>
          <a:ext cx="0" cy="0"/>
          <a:chOff x="0" y="0"/>
          <a:chExt cx="0" cy="0"/>
        </a:xfrm>
      </p:grpSpPr>
      <p:sp>
        <p:nvSpPr>
          <p:cNvPr id="100" name="Google Shape;100;p15"/>
          <p:cNvSpPr/>
          <p:nvPr/>
        </p:nvSpPr>
        <p:spPr>
          <a:xfrm>
            <a:off x="0" y="6400521"/>
            <a:ext cx="12188825" cy="342615"/>
          </a:xfrm>
          <a:prstGeom prst="rect">
            <a:avLst/>
          </a:prstGeom>
          <a:solidFill>
            <a:srgbClr val="28A8E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1" marL="457200" marR="0" rtl="0" algn="l">
              <a:spcBef>
                <a:spcPts val="0"/>
              </a:spcBef>
              <a:spcAft>
                <a:spcPts val="0"/>
              </a:spcAft>
              <a:buNone/>
            </a:pPr>
            <a:r>
              <a:t/>
            </a:r>
            <a:endParaRPr b="0" i="0" sz="4000" u="none" cap="none" strike="noStrike">
              <a:solidFill>
                <a:schemeClr val="lt1"/>
              </a:solidFill>
              <a:latin typeface="Calibri"/>
              <a:ea typeface="Calibri"/>
              <a:cs typeface="Calibri"/>
              <a:sym typeface="Calibri"/>
            </a:endParaRPr>
          </a:p>
        </p:txBody>
      </p:sp>
      <p:sp>
        <p:nvSpPr>
          <p:cNvPr id="101" name="Google Shape;101;p15"/>
          <p:cNvSpPr/>
          <p:nvPr/>
        </p:nvSpPr>
        <p:spPr>
          <a:xfrm>
            <a:off x="0" y="6350388"/>
            <a:ext cx="12188825"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Blue + Red for a Bluer Tomorrow  |  www.sisterdistrictma.com</a:t>
            </a:r>
            <a:endParaRPr sz="1800">
              <a:solidFill>
                <a:schemeClr val="lt1"/>
              </a:solidFill>
              <a:latin typeface="Calibri"/>
              <a:ea typeface="Calibri"/>
              <a:cs typeface="Calibri"/>
              <a:sym typeface="Calibri"/>
            </a:endParaRPr>
          </a:p>
        </p:txBody>
      </p:sp>
      <p:pic>
        <p:nvPicPr>
          <p:cNvPr id="102" name="Google Shape;102;p15"/>
          <p:cNvPicPr preferRelativeResize="0"/>
          <p:nvPr/>
        </p:nvPicPr>
        <p:blipFill>
          <a:blip r:embed="rId3">
            <a:alphaModFix/>
          </a:blip>
          <a:stretch>
            <a:fillRect/>
          </a:stretch>
        </p:blipFill>
        <p:spPr>
          <a:xfrm>
            <a:off x="938038" y="231575"/>
            <a:ext cx="10588315" cy="604558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7" name="Shape 407"/>
        <p:cNvGrpSpPr/>
        <p:nvPr/>
      </p:nvGrpSpPr>
      <p:grpSpPr>
        <a:xfrm>
          <a:off x="0" y="0"/>
          <a:ext cx="0" cy="0"/>
          <a:chOff x="0" y="0"/>
          <a:chExt cx="0" cy="0"/>
        </a:xfrm>
      </p:grpSpPr>
      <p:sp>
        <p:nvSpPr>
          <p:cNvPr id="408" name="Google Shape;408;p42"/>
          <p:cNvSpPr txBox="1"/>
          <p:nvPr>
            <p:ph type="title"/>
          </p:nvPr>
        </p:nvSpPr>
        <p:spPr>
          <a:xfrm>
            <a:off x="837982" y="271929"/>
            <a:ext cx="10512900" cy="1325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28A8E0"/>
              </a:buClr>
              <a:buSzPts val="4400"/>
              <a:buFont typeface="Georgia"/>
              <a:buNone/>
            </a:pPr>
            <a:r>
              <a:rPr b="0" i="0" lang="en-US" sz="4400" u="none" cap="none" strike="noStrike">
                <a:solidFill>
                  <a:srgbClr val="28A8E0"/>
                </a:solidFill>
                <a:latin typeface="Georgia"/>
                <a:ea typeface="Georgia"/>
                <a:cs typeface="Georgia"/>
                <a:sym typeface="Georgia"/>
              </a:rPr>
              <a:t>What You Can Do Right Now</a:t>
            </a:r>
            <a:endParaRPr b="0" i="0" sz="4400" u="none" cap="none" strike="noStrike">
              <a:solidFill>
                <a:srgbClr val="28A8E0"/>
              </a:solidFill>
              <a:latin typeface="Georgia"/>
              <a:ea typeface="Georgia"/>
              <a:cs typeface="Georgia"/>
              <a:sym typeface="Georgia"/>
            </a:endParaRPr>
          </a:p>
        </p:txBody>
      </p:sp>
      <p:sp>
        <p:nvSpPr>
          <p:cNvPr id="409" name="Google Shape;409;p42"/>
          <p:cNvSpPr txBox="1"/>
          <p:nvPr>
            <p:ph idx="1" type="body"/>
          </p:nvPr>
        </p:nvSpPr>
        <p:spPr>
          <a:xfrm>
            <a:off x="684225" y="1445225"/>
            <a:ext cx="11371200" cy="3732600"/>
          </a:xfrm>
          <a:prstGeom prst="rect">
            <a:avLst/>
          </a:prstGeom>
          <a:noFill/>
          <a:ln>
            <a:noFill/>
          </a:ln>
        </p:spPr>
        <p:txBody>
          <a:bodyPr anchorCtr="0" anchor="t" bIns="45700" lIns="91425" spcFirstLastPara="1" rIns="91425" wrap="square" tIns="45700">
            <a:noAutofit/>
          </a:bodyPr>
          <a:lstStyle/>
          <a:p>
            <a:pPr indent="0" lvl="0" marL="0" rtl="0" algn="l">
              <a:spcBef>
                <a:spcPts val="600"/>
              </a:spcBef>
              <a:spcAft>
                <a:spcPts val="0"/>
              </a:spcAft>
              <a:buNone/>
            </a:pPr>
            <a:r>
              <a:rPr b="1" lang="en-US" sz="2200">
                <a:solidFill>
                  <a:srgbClr val="28A8E0"/>
                </a:solidFill>
                <a:latin typeface="Proxima Nova"/>
                <a:ea typeface="Proxima Nova"/>
                <a:cs typeface="Proxima Nova"/>
                <a:sym typeface="Proxima Nova"/>
              </a:rPr>
              <a:t>Create your Action ID</a:t>
            </a:r>
            <a:r>
              <a:rPr lang="en-US" sz="2200">
                <a:solidFill>
                  <a:srgbClr val="28A8E0"/>
                </a:solidFill>
                <a:latin typeface="Proxima Nova"/>
                <a:ea typeface="Proxima Nova"/>
                <a:cs typeface="Proxima Nova"/>
                <a:sym typeface="Proxima Nova"/>
              </a:rPr>
              <a:t> </a:t>
            </a:r>
            <a:r>
              <a:rPr lang="en-US" sz="2200">
                <a:latin typeface="Proxima Nova"/>
                <a:ea typeface="Proxima Nova"/>
                <a:cs typeface="Proxima Nova"/>
                <a:sym typeface="Proxima Nova"/>
              </a:rPr>
              <a:t>to make calls - </a:t>
            </a:r>
            <a:r>
              <a:rPr lang="en-US" sz="2200" u="sng">
                <a:solidFill>
                  <a:schemeClr val="hlink"/>
                </a:solidFill>
                <a:latin typeface="Proxima Nova"/>
                <a:ea typeface="Proxima Nova"/>
                <a:cs typeface="Proxima Nova"/>
                <a:sym typeface="Proxima Nova"/>
                <a:hlinkClick r:id="rId3"/>
              </a:rPr>
              <a:t>https://accounts.ngpvan.com</a:t>
            </a:r>
            <a:endParaRPr sz="2200">
              <a:latin typeface="Proxima Nova"/>
              <a:ea typeface="Proxima Nova"/>
              <a:cs typeface="Proxima Nova"/>
              <a:sym typeface="Proxima Nova"/>
            </a:endParaRPr>
          </a:p>
          <a:p>
            <a:pPr indent="0" lvl="0" marL="0" rtl="0" algn="l">
              <a:spcBef>
                <a:spcPts val="600"/>
              </a:spcBef>
              <a:spcAft>
                <a:spcPts val="0"/>
              </a:spcAft>
              <a:buNone/>
            </a:pPr>
            <a:r>
              <a:rPr b="1" lang="en-US" sz="2200">
                <a:solidFill>
                  <a:srgbClr val="28A8E0"/>
                </a:solidFill>
                <a:latin typeface="Proxima Nova"/>
                <a:ea typeface="Proxima Nova"/>
                <a:cs typeface="Proxima Nova"/>
                <a:sym typeface="Proxima Nova"/>
              </a:rPr>
              <a:t>Learn to Text Voters with ThruText</a:t>
            </a:r>
            <a:r>
              <a:rPr lang="en-US" sz="2200">
                <a:latin typeface="Proxima Nova"/>
                <a:ea typeface="Proxima Nova"/>
                <a:cs typeface="Proxima Nova"/>
                <a:sym typeface="Proxima Nova"/>
              </a:rPr>
              <a:t>: </a:t>
            </a:r>
            <a:r>
              <a:rPr lang="en-US" sz="2200" u="sng">
                <a:solidFill>
                  <a:schemeClr val="hlink"/>
                </a:solidFill>
                <a:latin typeface="Proxima Nova"/>
                <a:ea typeface="Proxima Nova"/>
                <a:cs typeface="Proxima Nova"/>
                <a:sym typeface="Proxima Nova"/>
                <a:hlinkClick r:id="rId4"/>
              </a:rPr>
              <a:t>https://www.youtube.com/watch?v=AIvtM4WI49c</a:t>
            </a:r>
            <a:r>
              <a:rPr lang="en-US" sz="2200">
                <a:latin typeface="Proxima Nova"/>
                <a:ea typeface="Proxima Nova"/>
                <a:cs typeface="Proxima Nova"/>
                <a:sym typeface="Proxima Nova"/>
              </a:rPr>
              <a:t> </a:t>
            </a:r>
            <a:endParaRPr sz="2200">
              <a:latin typeface="Proxima Nova"/>
              <a:ea typeface="Proxima Nova"/>
              <a:cs typeface="Proxima Nova"/>
              <a:sym typeface="Proxima Nova"/>
            </a:endParaRPr>
          </a:p>
          <a:p>
            <a:pPr indent="0" lvl="0" marL="0" marR="0" rtl="0" algn="l">
              <a:lnSpc>
                <a:spcPct val="100000"/>
              </a:lnSpc>
              <a:spcBef>
                <a:spcPts val="600"/>
              </a:spcBef>
              <a:spcAft>
                <a:spcPts val="0"/>
              </a:spcAft>
              <a:buNone/>
            </a:pPr>
            <a:r>
              <a:rPr b="1" lang="en-US" sz="2200">
                <a:solidFill>
                  <a:srgbClr val="28A8E0"/>
                </a:solidFill>
                <a:latin typeface="Proxima Nova"/>
                <a:ea typeface="Proxima Nova"/>
                <a:cs typeface="Proxima Nova"/>
                <a:sym typeface="Proxima Nova"/>
              </a:rPr>
              <a:t>Recruit V</a:t>
            </a:r>
            <a:r>
              <a:rPr b="1" lang="en-US" sz="2200">
                <a:solidFill>
                  <a:srgbClr val="28A8E0"/>
                </a:solidFill>
                <a:latin typeface="Proxima Nova"/>
                <a:ea typeface="Proxima Nova"/>
                <a:cs typeface="Proxima Nova"/>
                <a:sym typeface="Proxima Nova"/>
              </a:rPr>
              <a:t>olunteers! </a:t>
            </a:r>
            <a:r>
              <a:rPr lang="en-US" sz="2200">
                <a:latin typeface="Proxima Nova"/>
                <a:ea typeface="Proxima Nova"/>
                <a:cs typeface="Proxima Nova"/>
                <a:sym typeface="Proxima Nova"/>
              </a:rPr>
              <a:t> Look to your friends/family to consider how they might participate:</a:t>
            </a:r>
            <a:endParaRPr sz="2200">
              <a:latin typeface="Proxima Nova"/>
              <a:ea typeface="Proxima Nova"/>
              <a:cs typeface="Proxima Nova"/>
              <a:sym typeface="Proxima Nova"/>
            </a:endParaRPr>
          </a:p>
          <a:p>
            <a:pPr indent="-241300" lvl="2" marL="1143000" marR="0" rtl="0" algn="l">
              <a:lnSpc>
                <a:spcPct val="115000"/>
              </a:lnSpc>
              <a:spcBef>
                <a:spcPts val="600"/>
              </a:spcBef>
              <a:spcAft>
                <a:spcPts val="0"/>
              </a:spcAft>
              <a:buSzPts val="2200"/>
              <a:buFont typeface="Proxima Nova"/>
              <a:buChar char="•"/>
            </a:pPr>
            <a:r>
              <a:rPr lang="en-US" sz="2200">
                <a:latin typeface="Proxima Nova Semibold"/>
                <a:ea typeface="Proxima Nova Semibold"/>
                <a:cs typeface="Proxima Nova Semibold"/>
                <a:sym typeface="Proxima Nova Semibold"/>
              </a:rPr>
              <a:t>Outside </a:t>
            </a:r>
            <a:r>
              <a:rPr lang="en-US" sz="2200">
                <a:highlight>
                  <a:srgbClr val="FFFF00"/>
                </a:highlight>
                <a:latin typeface="Proxima Nova Semibold"/>
                <a:ea typeface="Proxima Nova Semibold"/>
                <a:cs typeface="Proxima Nova Semibold"/>
                <a:sym typeface="Proxima Nova Semibold"/>
              </a:rPr>
              <a:t>[team name]</a:t>
            </a:r>
            <a:r>
              <a:rPr lang="en-US" sz="2200">
                <a:latin typeface="Proxima Nova Semibold"/>
                <a:ea typeface="Proxima Nova Semibold"/>
                <a:cs typeface="Proxima Nova Semibold"/>
                <a:sym typeface="Proxima Nova Semibold"/>
              </a:rPr>
              <a:t>?</a:t>
            </a:r>
            <a:r>
              <a:rPr lang="en-US" sz="2200">
                <a:latin typeface="Proxima Nova"/>
                <a:ea typeface="Proxima Nova"/>
                <a:cs typeface="Proxima Nova"/>
                <a:sym typeface="Proxima Nova"/>
              </a:rPr>
              <a:t> Great, we are building Sister District teams around the country!</a:t>
            </a:r>
            <a:endParaRPr sz="2200">
              <a:latin typeface="Proxima Nova"/>
              <a:ea typeface="Proxima Nova"/>
              <a:cs typeface="Proxima Nova"/>
              <a:sym typeface="Proxima Nova"/>
            </a:endParaRPr>
          </a:p>
          <a:p>
            <a:pPr indent="-241300" lvl="2" marL="1143000" marR="0" rtl="0" algn="l">
              <a:lnSpc>
                <a:spcPct val="115000"/>
              </a:lnSpc>
              <a:spcBef>
                <a:spcPts val="0"/>
              </a:spcBef>
              <a:spcAft>
                <a:spcPts val="0"/>
              </a:spcAft>
              <a:buSzPts val="2200"/>
              <a:buFont typeface="Proxima Nova"/>
              <a:buChar char="•"/>
            </a:pPr>
            <a:r>
              <a:rPr lang="en-US" sz="2200">
                <a:latin typeface="Proxima Nova Semibold"/>
                <a:ea typeface="Proxima Nova Semibold"/>
                <a:cs typeface="Proxima Nova Semibold"/>
                <a:sym typeface="Proxima Nova Semibold"/>
              </a:rPr>
              <a:t>No time?</a:t>
            </a:r>
            <a:r>
              <a:rPr lang="en-US" sz="2200">
                <a:latin typeface="Proxima Nova"/>
                <a:ea typeface="Proxima Nova"/>
                <a:cs typeface="Proxima Nova"/>
                <a:sym typeface="Proxima Nova"/>
              </a:rPr>
              <a:t> No problem, monthly small donations make a big impact.</a:t>
            </a:r>
            <a:endParaRPr sz="2200">
              <a:latin typeface="Proxima Nova"/>
              <a:ea typeface="Proxima Nova"/>
              <a:cs typeface="Proxima Nova"/>
              <a:sym typeface="Proxima Nova"/>
            </a:endParaRPr>
          </a:p>
          <a:p>
            <a:pPr indent="-241300" lvl="2" marL="1143000" marR="0" rtl="0" algn="l">
              <a:lnSpc>
                <a:spcPct val="115000"/>
              </a:lnSpc>
              <a:spcBef>
                <a:spcPts val="0"/>
              </a:spcBef>
              <a:spcAft>
                <a:spcPts val="0"/>
              </a:spcAft>
              <a:buSzPts val="2200"/>
              <a:buFont typeface="Proxima Nova"/>
              <a:buChar char="•"/>
            </a:pPr>
            <a:r>
              <a:rPr lang="en-US" sz="2200">
                <a:latin typeface="Proxima Nova Semibold"/>
                <a:ea typeface="Proxima Nova Semibold"/>
                <a:cs typeface="Proxima Nova Semibold"/>
                <a:sym typeface="Proxima Nova Semibold"/>
              </a:rPr>
              <a:t>No experience?</a:t>
            </a:r>
            <a:r>
              <a:rPr lang="en-US" sz="2200">
                <a:latin typeface="Proxima Nova"/>
                <a:ea typeface="Proxima Nova"/>
                <a:cs typeface="Proxima Nova"/>
                <a:sym typeface="Proxima Nova"/>
              </a:rPr>
              <a:t> We’ve got people to train you how to call and text voters.</a:t>
            </a:r>
            <a:endParaRPr sz="2200">
              <a:latin typeface="Proxima Nova"/>
              <a:ea typeface="Proxima Nova"/>
              <a:cs typeface="Proxima Nova"/>
              <a:sym typeface="Proxima Nova"/>
            </a:endParaRPr>
          </a:p>
          <a:p>
            <a:pPr indent="-241300" lvl="2" marL="1143000" marR="0" rtl="0" algn="l">
              <a:lnSpc>
                <a:spcPct val="115000"/>
              </a:lnSpc>
              <a:spcBef>
                <a:spcPts val="0"/>
              </a:spcBef>
              <a:spcAft>
                <a:spcPts val="0"/>
              </a:spcAft>
              <a:buSzPts val="2200"/>
              <a:buFont typeface="Proxima Nova"/>
              <a:buChar char="•"/>
            </a:pPr>
            <a:r>
              <a:rPr lang="en-US" sz="2200">
                <a:latin typeface="Proxima Nova Semibold"/>
                <a:ea typeface="Proxima Nova Semibold"/>
                <a:cs typeface="Proxima Nova Semibold"/>
                <a:sym typeface="Proxima Nova Semibold"/>
              </a:rPr>
              <a:t>Prefer to stay in the shadows? </a:t>
            </a:r>
            <a:r>
              <a:rPr lang="en-US" sz="2200">
                <a:latin typeface="Proxima Nova"/>
                <a:ea typeface="Proxima Nova"/>
                <a:cs typeface="Proxima Nova"/>
                <a:sym typeface="Proxima Nova"/>
              </a:rPr>
              <a:t>We’ve got loads of work to do organizing behind the scenes and helping with </a:t>
            </a:r>
            <a:r>
              <a:rPr lang="en-US" sz="2200">
                <a:latin typeface="Proxima Nova"/>
                <a:ea typeface="Proxima Nova"/>
                <a:cs typeface="Proxima Nova"/>
                <a:sym typeface="Proxima Nova"/>
              </a:rPr>
              <a:t>small or large tasks.</a:t>
            </a:r>
            <a:endParaRPr sz="2200">
              <a:latin typeface="Proxima Nova"/>
              <a:ea typeface="Proxima Nova"/>
              <a:cs typeface="Proxima Nova"/>
              <a:sym typeface="Proxima Nova"/>
            </a:endParaRPr>
          </a:p>
          <a:p>
            <a:pPr indent="0" lvl="0" marL="342900" marR="0" rtl="0" algn="l">
              <a:lnSpc>
                <a:spcPct val="100000"/>
              </a:lnSpc>
              <a:spcBef>
                <a:spcPts val="600"/>
              </a:spcBef>
              <a:spcAft>
                <a:spcPts val="0"/>
              </a:spcAft>
              <a:buNone/>
            </a:pPr>
            <a:r>
              <a:t/>
            </a:r>
            <a:endParaRPr sz="2200">
              <a:latin typeface="Helvetica Neue Light"/>
              <a:ea typeface="Helvetica Neue Light"/>
              <a:cs typeface="Helvetica Neue Light"/>
              <a:sym typeface="Helvetica Neue Light"/>
            </a:endParaRPr>
          </a:p>
        </p:txBody>
      </p:sp>
      <p:sp>
        <p:nvSpPr>
          <p:cNvPr id="410" name="Google Shape;410;p42"/>
          <p:cNvSpPr/>
          <p:nvPr/>
        </p:nvSpPr>
        <p:spPr>
          <a:xfrm>
            <a:off x="0" y="6400521"/>
            <a:ext cx="12188700" cy="342600"/>
          </a:xfrm>
          <a:prstGeom prst="rect">
            <a:avLst/>
          </a:prstGeom>
          <a:solidFill>
            <a:srgbClr val="28A8E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1" marL="457200" marR="0" rtl="0" algn="l">
              <a:spcBef>
                <a:spcPts val="0"/>
              </a:spcBef>
              <a:spcAft>
                <a:spcPts val="0"/>
              </a:spcAft>
              <a:buNone/>
            </a:pPr>
            <a:r>
              <a:t/>
            </a:r>
            <a:endParaRPr b="0" i="0" sz="4000" u="none" cap="none" strike="noStrike">
              <a:solidFill>
                <a:schemeClr val="lt1"/>
              </a:solidFill>
              <a:latin typeface="Calibri"/>
              <a:ea typeface="Calibri"/>
              <a:cs typeface="Calibri"/>
              <a:sym typeface="Calibri"/>
            </a:endParaRPr>
          </a:p>
        </p:txBody>
      </p:sp>
      <p:sp>
        <p:nvSpPr>
          <p:cNvPr id="411" name="Google Shape;411;p42"/>
          <p:cNvSpPr/>
          <p:nvPr/>
        </p:nvSpPr>
        <p:spPr>
          <a:xfrm>
            <a:off x="0" y="6350388"/>
            <a:ext cx="121887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Blue + Red for a Bluer Tomorrow  |  www.sisterdistrictma.com</a:t>
            </a:r>
            <a:endParaRPr sz="1800">
              <a:solidFill>
                <a:schemeClr val="lt1"/>
              </a:solidFill>
              <a:latin typeface="Calibri"/>
              <a:ea typeface="Calibri"/>
              <a:cs typeface="Calibri"/>
              <a:sym typeface="Calibri"/>
            </a:endParaRPr>
          </a:p>
        </p:txBody>
      </p:sp>
      <p:sp>
        <p:nvSpPr>
          <p:cNvPr id="412" name="Google Shape;412;p42"/>
          <p:cNvSpPr txBox="1"/>
          <p:nvPr/>
        </p:nvSpPr>
        <p:spPr>
          <a:xfrm>
            <a:off x="8764700" y="5111375"/>
            <a:ext cx="3044700" cy="1029000"/>
          </a:xfrm>
          <a:prstGeom prst="rect">
            <a:avLst/>
          </a:prstGeom>
          <a:solidFill>
            <a:srgbClr val="28A8E0"/>
          </a:solidFill>
          <a:ln cap="flat" cmpd="sng" w="76200">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solidFill>
                  <a:srgbClr val="FFFFFF"/>
                </a:solidFill>
                <a:latin typeface="Proxima Nova"/>
                <a:ea typeface="Proxima Nova"/>
                <a:cs typeface="Proxima Nova"/>
                <a:sym typeface="Proxima Nova"/>
              </a:rPr>
              <a:t>Questions? Contact us at </a:t>
            </a:r>
            <a:r>
              <a:rPr lang="en-US" sz="1800">
                <a:solidFill>
                  <a:srgbClr val="FFFFFF"/>
                </a:solidFill>
                <a:highlight>
                  <a:srgbClr val="FFFF00"/>
                </a:highlight>
                <a:latin typeface="Proxima Nova"/>
                <a:ea typeface="Proxima Nova"/>
                <a:cs typeface="Proxima Nova"/>
                <a:sym typeface="Proxima Nova"/>
              </a:rPr>
              <a:t>____________</a:t>
            </a:r>
            <a:endParaRPr sz="1800">
              <a:solidFill>
                <a:srgbClr val="FFFFFF"/>
              </a:solidFill>
              <a:highlight>
                <a:srgbClr val="FFFF00"/>
              </a:highlight>
              <a:latin typeface="Proxima Nova"/>
              <a:ea typeface="Proxima Nova"/>
              <a:cs typeface="Proxima Nova"/>
              <a:sym typeface="Proxima Nova"/>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6" name="Shape 416"/>
        <p:cNvGrpSpPr/>
        <p:nvPr/>
      </p:nvGrpSpPr>
      <p:grpSpPr>
        <a:xfrm>
          <a:off x="0" y="0"/>
          <a:ext cx="0" cy="0"/>
          <a:chOff x="0" y="0"/>
          <a:chExt cx="0" cy="0"/>
        </a:xfrm>
      </p:grpSpPr>
      <p:sp>
        <p:nvSpPr>
          <p:cNvPr id="417" name="Google Shape;417;p43"/>
          <p:cNvSpPr txBox="1"/>
          <p:nvPr>
            <p:ph type="title"/>
          </p:nvPr>
        </p:nvSpPr>
        <p:spPr>
          <a:xfrm>
            <a:off x="837975" y="271927"/>
            <a:ext cx="10512900" cy="773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28A8E0"/>
              </a:buClr>
              <a:buSzPts val="4400"/>
              <a:buFont typeface="Georgia"/>
              <a:buNone/>
            </a:pPr>
            <a:r>
              <a:rPr lang="en-US" sz="4000">
                <a:solidFill>
                  <a:srgbClr val="28A8E0"/>
                </a:solidFill>
                <a:latin typeface="Georgia"/>
                <a:ea typeface="Georgia"/>
                <a:cs typeface="Georgia"/>
                <a:sym typeface="Georgia"/>
              </a:rPr>
              <a:t>Other Groups in the Resistance EcoSystem</a:t>
            </a:r>
            <a:endParaRPr b="0" i="0" sz="4000" u="none" cap="none" strike="noStrike">
              <a:solidFill>
                <a:srgbClr val="28A8E0"/>
              </a:solidFill>
              <a:latin typeface="Georgia"/>
              <a:ea typeface="Georgia"/>
              <a:cs typeface="Georgia"/>
              <a:sym typeface="Georgia"/>
            </a:endParaRPr>
          </a:p>
        </p:txBody>
      </p:sp>
      <p:sp>
        <p:nvSpPr>
          <p:cNvPr id="418" name="Google Shape;418;p43"/>
          <p:cNvSpPr/>
          <p:nvPr/>
        </p:nvSpPr>
        <p:spPr>
          <a:xfrm>
            <a:off x="832550" y="1013200"/>
            <a:ext cx="9937200" cy="5568900"/>
          </a:xfrm>
          <a:prstGeom prst="ellipse">
            <a:avLst/>
          </a:prstGeom>
          <a:solidFill>
            <a:srgbClr val="2CB7E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None/>
            </a:pPr>
            <a:r>
              <a:t/>
            </a:r>
            <a:endParaRPr sz="2000">
              <a:solidFill>
                <a:srgbClr val="666666"/>
              </a:solidFill>
              <a:latin typeface="Proxima Nova Semibold"/>
              <a:ea typeface="Proxima Nova Semibold"/>
              <a:cs typeface="Proxima Nova Semibold"/>
              <a:sym typeface="Proxima Nova Semibold"/>
            </a:endParaRPr>
          </a:p>
        </p:txBody>
      </p:sp>
      <p:sp>
        <p:nvSpPr>
          <p:cNvPr id="419" name="Google Shape;419;p43"/>
          <p:cNvSpPr/>
          <p:nvPr/>
        </p:nvSpPr>
        <p:spPr>
          <a:xfrm>
            <a:off x="7007776" y="1177925"/>
            <a:ext cx="3001500" cy="3050400"/>
          </a:xfrm>
          <a:prstGeom prst="ellipse">
            <a:avLst/>
          </a:prstGeom>
          <a:solidFill>
            <a:srgbClr val="B4A7D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None/>
            </a:pPr>
            <a:r>
              <a:t/>
            </a:r>
            <a:endParaRPr sz="2000">
              <a:solidFill>
                <a:srgbClr val="666666"/>
              </a:solidFill>
              <a:latin typeface="Proxima Nova Semibold"/>
              <a:ea typeface="Proxima Nova Semibold"/>
              <a:cs typeface="Proxima Nova Semibold"/>
              <a:sym typeface="Proxima Nova Semibold"/>
            </a:endParaRPr>
          </a:p>
        </p:txBody>
      </p:sp>
      <p:pic>
        <p:nvPicPr>
          <p:cNvPr id="420" name="Google Shape;420;p43"/>
          <p:cNvPicPr preferRelativeResize="0"/>
          <p:nvPr/>
        </p:nvPicPr>
        <p:blipFill>
          <a:blip r:embed="rId3">
            <a:alphaModFix/>
          </a:blip>
          <a:stretch>
            <a:fillRect/>
          </a:stretch>
        </p:blipFill>
        <p:spPr>
          <a:xfrm>
            <a:off x="8339351" y="2490576"/>
            <a:ext cx="773700" cy="773700"/>
          </a:xfrm>
          <a:prstGeom prst="rect">
            <a:avLst/>
          </a:prstGeom>
          <a:noFill/>
          <a:ln>
            <a:noFill/>
          </a:ln>
        </p:spPr>
      </p:pic>
      <p:grpSp>
        <p:nvGrpSpPr>
          <p:cNvPr id="421" name="Google Shape;421;p43"/>
          <p:cNvGrpSpPr/>
          <p:nvPr/>
        </p:nvGrpSpPr>
        <p:grpSpPr>
          <a:xfrm>
            <a:off x="3116268" y="3708896"/>
            <a:ext cx="3001426" cy="2954424"/>
            <a:chOff x="3497268" y="3632696"/>
            <a:chExt cx="3001426" cy="2954424"/>
          </a:xfrm>
        </p:grpSpPr>
        <p:grpSp>
          <p:nvGrpSpPr>
            <p:cNvPr id="422" name="Google Shape;422;p43"/>
            <p:cNvGrpSpPr/>
            <p:nvPr/>
          </p:nvGrpSpPr>
          <p:grpSpPr>
            <a:xfrm>
              <a:off x="3497268" y="3632696"/>
              <a:ext cx="3001426" cy="2954424"/>
              <a:chOff x="2983201" y="2357790"/>
              <a:chExt cx="2166000" cy="2166000"/>
            </a:xfrm>
          </p:grpSpPr>
          <p:sp>
            <p:nvSpPr>
              <p:cNvPr id="423" name="Google Shape;423;p43"/>
              <p:cNvSpPr/>
              <p:nvPr/>
            </p:nvSpPr>
            <p:spPr>
              <a:xfrm>
                <a:off x="2983201" y="2357790"/>
                <a:ext cx="2166000" cy="2166000"/>
              </a:xfrm>
              <a:prstGeom prst="ellipse">
                <a:avLst/>
              </a:prstGeom>
              <a:solidFill>
                <a:srgbClr val="EAD1DC"/>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4" name="Google Shape;424;p43"/>
              <p:cNvSpPr txBox="1"/>
              <p:nvPr/>
            </p:nvSpPr>
            <p:spPr>
              <a:xfrm>
                <a:off x="3059406" y="3168962"/>
                <a:ext cx="1328400" cy="661500"/>
              </a:xfrm>
              <a:prstGeom prst="rect">
                <a:avLst/>
              </a:prstGeom>
              <a:solidFill>
                <a:srgbClr val="EAD1DC"/>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300">
                  <a:solidFill>
                    <a:srgbClr val="FFFFFF"/>
                  </a:solidFill>
                  <a:latin typeface="Roboto"/>
                  <a:ea typeface="Roboto"/>
                  <a:cs typeface="Roboto"/>
                  <a:sym typeface="Roboto"/>
                </a:endParaRPr>
              </a:p>
            </p:txBody>
          </p:sp>
        </p:grpSp>
        <p:pic>
          <p:nvPicPr>
            <p:cNvPr id="425" name="Google Shape;425;p43"/>
            <p:cNvPicPr preferRelativeResize="0"/>
            <p:nvPr/>
          </p:nvPicPr>
          <p:blipFill>
            <a:blip r:embed="rId4">
              <a:alphaModFix/>
            </a:blip>
            <a:stretch>
              <a:fillRect/>
            </a:stretch>
          </p:blipFill>
          <p:spPr>
            <a:xfrm>
              <a:off x="3692863" y="4660175"/>
              <a:ext cx="998976" cy="561935"/>
            </a:xfrm>
            <a:prstGeom prst="rect">
              <a:avLst/>
            </a:prstGeom>
            <a:noFill/>
            <a:ln>
              <a:noFill/>
            </a:ln>
          </p:spPr>
        </p:pic>
        <p:pic>
          <p:nvPicPr>
            <p:cNvPr id="426" name="Google Shape;426;p43"/>
            <p:cNvPicPr preferRelativeResize="0"/>
            <p:nvPr/>
          </p:nvPicPr>
          <p:blipFill>
            <a:blip r:embed="rId5">
              <a:alphaModFix/>
            </a:blip>
            <a:stretch>
              <a:fillRect/>
            </a:stretch>
          </p:blipFill>
          <p:spPr>
            <a:xfrm>
              <a:off x="4114800" y="5417392"/>
              <a:ext cx="1898600" cy="657208"/>
            </a:xfrm>
            <a:prstGeom prst="rect">
              <a:avLst/>
            </a:prstGeom>
            <a:noFill/>
            <a:ln>
              <a:noFill/>
            </a:ln>
          </p:spPr>
        </p:pic>
        <p:pic>
          <p:nvPicPr>
            <p:cNvPr id="427" name="Google Shape;427;p43"/>
            <p:cNvPicPr preferRelativeResize="0"/>
            <p:nvPr/>
          </p:nvPicPr>
          <p:blipFill>
            <a:blip r:embed="rId6">
              <a:alphaModFix/>
            </a:blip>
            <a:stretch>
              <a:fillRect/>
            </a:stretch>
          </p:blipFill>
          <p:spPr>
            <a:xfrm>
              <a:off x="4872324" y="4988225"/>
              <a:ext cx="1464749" cy="561925"/>
            </a:xfrm>
            <a:prstGeom prst="rect">
              <a:avLst/>
            </a:prstGeom>
            <a:noFill/>
            <a:ln>
              <a:noFill/>
            </a:ln>
          </p:spPr>
        </p:pic>
        <p:sp>
          <p:nvSpPr>
            <p:cNvPr id="428" name="Google Shape;428;p43"/>
            <p:cNvSpPr txBox="1"/>
            <p:nvPr/>
          </p:nvSpPr>
          <p:spPr>
            <a:xfrm>
              <a:off x="4627450" y="3984875"/>
              <a:ext cx="1635300" cy="89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rgbClr val="666666"/>
                  </a:solidFill>
                  <a:latin typeface="Proxima Nova Semibold"/>
                  <a:ea typeface="Proxima Nova Semibold"/>
                  <a:cs typeface="Proxima Nova Semibold"/>
                  <a:sym typeface="Proxima Nova Semibold"/>
                </a:rPr>
                <a:t>Recruit/train </a:t>
              </a:r>
              <a:endParaRPr sz="2000">
                <a:solidFill>
                  <a:srgbClr val="666666"/>
                </a:solidFill>
                <a:latin typeface="Proxima Nova Semibold"/>
                <a:ea typeface="Proxima Nova Semibold"/>
                <a:cs typeface="Proxima Nova Semibold"/>
                <a:sym typeface="Proxima Nova Semibold"/>
              </a:endParaRPr>
            </a:p>
            <a:p>
              <a:pPr indent="0" lvl="0" marL="0" rtl="0" algn="l">
                <a:spcBef>
                  <a:spcPts val="0"/>
                </a:spcBef>
                <a:spcAft>
                  <a:spcPts val="0"/>
                </a:spcAft>
                <a:buNone/>
              </a:pPr>
              <a:r>
                <a:rPr lang="en-US" sz="2000">
                  <a:solidFill>
                    <a:srgbClr val="666666"/>
                  </a:solidFill>
                  <a:latin typeface="Proxima Nova Semibold"/>
                  <a:ea typeface="Proxima Nova Semibold"/>
                  <a:cs typeface="Proxima Nova Semibold"/>
                  <a:sym typeface="Proxima Nova Semibold"/>
                </a:rPr>
                <a:t>candidates</a:t>
              </a:r>
              <a:endParaRPr sz="2000">
                <a:solidFill>
                  <a:srgbClr val="666666"/>
                </a:solidFill>
                <a:latin typeface="Proxima Nova Semibold"/>
                <a:ea typeface="Proxima Nova Semibold"/>
                <a:cs typeface="Proxima Nova Semibold"/>
                <a:sym typeface="Proxima Nova Semibold"/>
              </a:endParaRPr>
            </a:p>
          </p:txBody>
        </p:sp>
      </p:grpSp>
      <p:grpSp>
        <p:nvGrpSpPr>
          <p:cNvPr id="429" name="Google Shape;429;p43"/>
          <p:cNvGrpSpPr/>
          <p:nvPr/>
        </p:nvGrpSpPr>
        <p:grpSpPr>
          <a:xfrm>
            <a:off x="5996444" y="3264285"/>
            <a:ext cx="3352038" cy="3317820"/>
            <a:chOff x="6094425" y="3558350"/>
            <a:chExt cx="3203400" cy="3170700"/>
          </a:xfrm>
        </p:grpSpPr>
        <p:sp>
          <p:nvSpPr>
            <p:cNvPr id="430" name="Google Shape;430;p43"/>
            <p:cNvSpPr/>
            <p:nvPr/>
          </p:nvSpPr>
          <p:spPr>
            <a:xfrm>
              <a:off x="6094425" y="3558350"/>
              <a:ext cx="3203400" cy="3170700"/>
            </a:xfrm>
            <a:prstGeom prst="ellipse">
              <a:avLst/>
            </a:prstGeom>
            <a:solidFill>
              <a:srgbClr val="A4C2F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None/>
              </a:pPr>
              <a:r>
                <a:t/>
              </a:r>
              <a:endParaRPr sz="2000">
                <a:solidFill>
                  <a:srgbClr val="666666"/>
                </a:solidFill>
                <a:latin typeface="Proxima Nova Semibold"/>
                <a:ea typeface="Proxima Nova Semibold"/>
                <a:cs typeface="Proxima Nova Semibold"/>
                <a:sym typeface="Proxima Nova Semibold"/>
              </a:endParaRPr>
            </a:p>
          </p:txBody>
        </p:sp>
        <p:sp>
          <p:nvSpPr>
            <p:cNvPr id="431" name="Google Shape;431;p43"/>
            <p:cNvSpPr txBox="1"/>
            <p:nvPr/>
          </p:nvSpPr>
          <p:spPr>
            <a:xfrm>
              <a:off x="6562875" y="3673225"/>
              <a:ext cx="2327400" cy="897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US" sz="2000">
                  <a:solidFill>
                    <a:srgbClr val="666666"/>
                  </a:solidFill>
                  <a:latin typeface="Proxima Nova Semibold"/>
                  <a:ea typeface="Proxima Nova Semibold"/>
                  <a:cs typeface="Proxima Nova Semibold"/>
                  <a:sym typeface="Proxima Nova Semibold"/>
                </a:rPr>
                <a:t>Voter </a:t>
              </a:r>
              <a:br>
                <a:rPr lang="en-US" sz="2000">
                  <a:solidFill>
                    <a:srgbClr val="666666"/>
                  </a:solidFill>
                  <a:latin typeface="Proxima Nova Semibold"/>
                  <a:ea typeface="Proxima Nova Semibold"/>
                  <a:cs typeface="Proxima Nova Semibold"/>
                  <a:sym typeface="Proxima Nova Semibold"/>
                </a:rPr>
              </a:br>
              <a:r>
                <a:rPr lang="en-US" sz="2000">
                  <a:solidFill>
                    <a:srgbClr val="666666"/>
                  </a:solidFill>
                  <a:latin typeface="Proxima Nova Semibold"/>
                  <a:ea typeface="Proxima Nova Semibold"/>
                  <a:cs typeface="Proxima Nova Semibold"/>
                  <a:sym typeface="Proxima Nova Semibold"/>
                </a:rPr>
                <a:t>protection /access</a:t>
              </a:r>
              <a:endParaRPr sz="2000">
                <a:solidFill>
                  <a:srgbClr val="666666"/>
                </a:solidFill>
                <a:latin typeface="Proxima Nova Semibold"/>
                <a:ea typeface="Proxima Nova Semibold"/>
                <a:cs typeface="Proxima Nova Semibold"/>
                <a:sym typeface="Proxima Nova Semibold"/>
              </a:endParaRPr>
            </a:p>
          </p:txBody>
        </p:sp>
        <p:pic>
          <p:nvPicPr>
            <p:cNvPr id="432" name="Google Shape;432;p43"/>
            <p:cNvPicPr preferRelativeResize="0"/>
            <p:nvPr/>
          </p:nvPicPr>
          <p:blipFill rotWithShape="1">
            <a:blip r:embed="rId7">
              <a:alphaModFix/>
            </a:blip>
            <a:srcRect b="33232" l="22906" r="20812" t="33571"/>
            <a:stretch/>
          </p:blipFill>
          <p:spPr>
            <a:xfrm>
              <a:off x="7678863" y="4435778"/>
              <a:ext cx="1326883" cy="586200"/>
            </a:xfrm>
            <a:prstGeom prst="rect">
              <a:avLst/>
            </a:prstGeom>
            <a:noFill/>
            <a:ln>
              <a:noFill/>
            </a:ln>
          </p:spPr>
        </p:pic>
        <p:pic>
          <p:nvPicPr>
            <p:cNvPr id="433" name="Google Shape;433;p43"/>
            <p:cNvPicPr preferRelativeResize="0"/>
            <p:nvPr/>
          </p:nvPicPr>
          <p:blipFill>
            <a:blip r:embed="rId8">
              <a:alphaModFix/>
            </a:blip>
            <a:stretch>
              <a:fillRect/>
            </a:stretch>
          </p:blipFill>
          <p:spPr>
            <a:xfrm>
              <a:off x="7075460" y="6164969"/>
              <a:ext cx="1326882" cy="406256"/>
            </a:xfrm>
            <a:prstGeom prst="rect">
              <a:avLst/>
            </a:prstGeom>
            <a:noFill/>
            <a:ln>
              <a:noFill/>
            </a:ln>
          </p:spPr>
        </p:pic>
        <p:pic>
          <p:nvPicPr>
            <p:cNvPr id="434" name="Google Shape;434;p43"/>
            <p:cNvPicPr preferRelativeResize="0"/>
            <p:nvPr/>
          </p:nvPicPr>
          <p:blipFill rotWithShape="1">
            <a:blip r:embed="rId9">
              <a:alphaModFix/>
            </a:blip>
            <a:srcRect b="0" l="24047" r="23182" t="0"/>
            <a:stretch/>
          </p:blipFill>
          <p:spPr>
            <a:xfrm>
              <a:off x="6375850" y="4442904"/>
              <a:ext cx="998975" cy="995401"/>
            </a:xfrm>
            <a:prstGeom prst="rect">
              <a:avLst/>
            </a:prstGeom>
            <a:noFill/>
            <a:ln>
              <a:noFill/>
            </a:ln>
          </p:spPr>
        </p:pic>
        <p:pic>
          <p:nvPicPr>
            <p:cNvPr id="435" name="Google Shape;435;p43"/>
            <p:cNvPicPr preferRelativeResize="0"/>
            <p:nvPr/>
          </p:nvPicPr>
          <p:blipFill>
            <a:blip r:embed="rId10">
              <a:alphaModFix/>
            </a:blip>
            <a:stretch>
              <a:fillRect/>
            </a:stretch>
          </p:blipFill>
          <p:spPr>
            <a:xfrm>
              <a:off x="6330120" y="5559613"/>
              <a:ext cx="1753163" cy="586200"/>
            </a:xfrm>
            <a:prstGeom prst="rect">
              <a:avLst/>
            </a:prstGeom>
            <a:noFill/>
            <a:ln>
              <a:noFill/>
            </a:ln>
          </p:spPr>
        </p:pic>
      </p:grpSp>
      <p:sp>
        <p:nvSpPr>
          <p:cNvPr id="436" name="Google Shape;436;p43"/>
          <p:cNvSpPr txBox="1"/>
          <p:nvPr/>
        </p:nvSpPr>
        <p:spPr>
          <a:xfrm>
            <a:off x="7388200" y="1379900"/>
            <a:ext cx="2327400" cy="897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US" sz="2000">
                <a:solidFill>
                  <a:srgbClr val="666666"/>
                </a:solidFill>
                <a:latin typeface="Proxima Nova Semibold"/>
                <a:ea typeface="Proxima Nova Semibold"/>
                <a:cs typeface="Proxima Nova Semibold"/>
                <a:sym typeface="Proxima Nova Semibold"/>
              </a:rPr>
              <a:t>Support Progressive</a:t>
            </a:r>
            <a:endParaRPr sz="2000">
              <a:solidFill>
                <a:srgbClr val="666666"/>
              </a:solidFill>
              <a:latin typeface="Proxima Nova Semibold"/>
              <a:ea typeface="Proxima Nova Semibold"/>
              <a:cs typeface="Proxima Nova Semibold"/>
              <a:sym typeface="Proxima Nova Semibold"/>
            </a:endParaRPr>
          </a:p>
          <a:p>
            <a:pPr indent="0" lvl="0" marL="0" marR="0" rtl="0" algn="ctr">
              <a:lnSpc>
                <a:spcPct val="100000"/>
              </a:lnSpc>
              <a:spcBef>
                <a:spcPts val="0"/>
              </a:spcBef>
              <a:spcAft>
                <a:spcPts val="0"/>
              </a:spcAft>
              <a:buNone/>
            </a:pPr>
            <a:r>
              <a:rPr lang="en-US" sz="2000">
                <a:solidFill>
                  <a:srgbClr val="666666"/>
                </a:solidFill>
                <a:latin typeface="Proxima Nova Semibold"/>
                <a:ea typeface="Proxima Nova Semibold"/>
                <a:cs typeface="Proxima Nova Semibold"/>
                <a:sym typeface="Proxima Nova Semibold"/>
              </a:rPr>
              <a:t>Action</a:t>
            </a:r>
            <a:endParaRPr sz="2000">
              <a:solidFill>
                <a:srgbClr val="666666"/>
              </a:solidFill>
              <a:latin typeface="Proxima Nova Semibold"/>
              <a:ea typeface="Proxima Nova Semibold"/>
              <a:cs typeface="Proxima Nova Semibold"/>
              <a:sym typeface="Proxima Nova Semibold"/>
            </a:endParaRPr>
          </a:p>
        </p:txBody>
      </p:sp>
      <p:grpSp>
        <p:nvGrpSpPr>
          <p:cNvPr id="437" name="Google Shape;437;p43"/>
          <p:cNvGrpSpPr/>
          <p:nvPr/>
        </p:nvGrpSpPr>
        <p:grpSpPr>
          <a:xfrm>
            <a:off x="3857710" y="912356"/>
            <a:ext cx="3412316" cy="3170807"/>
            <a:chOff x="4010110" y="1064756"/>
            <a:chExt cx="3412316" cy="3170807"/>
          </a:xfrm>
        </p:grpSpPr>
        <p:grpSp>
          <p:nvGrpSpPr>
            <p:cNvPr id="438" name="Google Shape;438;p43"/>
            <p:cNvGrpSpPr/>
            <p:nvPr/>
          </p:nvGrpSpPr>
          <p:grpSpPr>
            <a:xfrm>
              <a:off x="4010110" y="1064756"/>
              <a:ext cx="3412316" cy="3170807"/>
              <a:chOff x="3619861" y="407378"/>
              <a:chExt cx="2166000" cy="2166000"/>
            </a:xfrm>
          </p:grpSpPr>
          <p:sp>
            <p:nvSpPr>
              <p:cNvPr id="439" name="Google Shape;439;p43"/>
              <p:cNvSpPr/>
              <p:nvPr/>
            </p:nvSpPr>
            <p:spPr>
              <a:xfrm>
                <a:off x="3619861" y="407378"/>
                <a:ext cx="2166000" cy="2166000"/>
              </a:xfrm>
              <a:prstGeom prst="ellipse">
                <a:avLst/>
              </a:pr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0" name="Google Shape;440;p43"/>
              <p:cNvSpPr txBox="1"/>
              <p:nvPr/>
            </p:nvSpPr>
            <p:spPr>
              <a:xfrm>
                <a:off x="4024522" y="707737"/>
                <a:ext cx="1328400" cy="661500"/>
              </a:xfrm>
              <a:prstGeom prst="rect">
                <a:avLst/>
              </a:prstGeom>
              <a:solidFill>
                <a:srgbClr val="6D9EEB"/>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300">
                  <a:solidFill>
                    <a:srgbClr val="FFFFFF"/>
                  </a:solidFill>
                  <a:latin typeface="Roboto"/>
                  <a:ea typeface="Roboto"/>
                  <a:cs typeface="Roboto"/>
                  <a:sym typeface="Roboto"/>
                </a:endParaRPr>
              </a:p>
            </p:txBody>
          </p:sp>
        </p:grpSp>
        <p:pic>
          <p:nvPicPr>
            <p:cNvPr id="441" name="Google Shape;441;p43"/>
            <p:cNvPicPr preferRelativeResize="0"/>
            <p:nvPr/>
          </p:nvPicPr>
          <p:blipFill>
            <a:blip r:embed="rId11">
              <a:alphaModFix/>
            </a:blip>
            <a:stretch>
              <a:fillRect/>
            </a:stretch>
          </p:blipFill>
          <p:spPr>
            <a:xfrm>
              <a:off x="5311401" y="1656261"/>
              <a:ext cx="1898600" cy="1067778"/>
            </a:xfrm>
            <a:prstGeom prst="rect">
              <a:avLst/>
            </a:prstGeom>
            <a:noFill/>
            <a:ln>
              <a:noFill/>
            </a:ln>
          </p:spPr>
        </p:pic>
        <p:sp>
          <p:nvSpPr>
            <p:cNvPr id="442" name="Google Shape;442;p43"/>
            <p:cNvSpPr txBox="1"/>
            <p:nvPr/>
          </p:nvSpPr>
          <p:spPr>
            <a:xfrm>
              <a:off x="4552563" y="1148425"/>
              <a:ext cx="2327400" cy="897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US" sz="2000">
                  <a:solidFill>
                    <a:srgbClr val="666666"/>
                  </a:solidFill>
                  <a:latin typeface="Proxima Nova Semibold"/>
                  <a:ea typeface="Proxima Nova Semibold"/>
                  <a:cs typeface="Proxima Nova Semibold"/>
                  <a:sym typeface="Proxima Nova Semibold"/>
                </a:rPr>
                <a:t>Redistricting</a:t>
              </a:r>
              <a:endParaRPr sz="2000">
                <a:solidFill>
                  <a:srgbClr val="666666"/>
                </a:solidFill>
                <a:latin typeface="Proxima Nova Semibold"/>
                <a:ea typeface="Proxima Nova Semibold"/>
                <a:cs typeface="Proxima Nova Semibold"/>
                <a:sym typeface="Proxima Nova Semibold"/>
              </a:endParaRPr>
            </a:p>
            <a:p>
              <a:pPr indent="0" lvl="0" marL="0" marR="0" rtl="0" algn="ctr">
                <a:lnSpc>
                  <a:spcPct val="100000"/>
                </a:lnSpc>
                <a:spcBef>
                  <a:spcPts val="0"/>
                </a:spcBef>
                <a:spcAft>
                  <a:spcPts val="0"/>
                </a:spcAft>
                <a:buNone/>
              </a:pPr>
              <a:r>
                <a:rPr lang="en-US" sz="2000">
                  <a:solidFill>
                    <a:srgbClr val="666666"/>
                  </a:solidFill>
                  <a:latin typeface="Proxima Nova Semibold"/>
                  <a:ea typeface="Proxima Nova Semibold"/>
                  <a:cs typeface="Proxima Nova Semibold"/>
                  <a:sym typeface="Proxima Nova Semibold"/>
                </a:rPr>
                <a:t>Reform</a:t>
              </a:r>
              <a:endParaRPr sz="2000">
                <a:solidFill>
                  <a:srgbClr val="666666"/>
                </a:solidFill>
                <a:latin typeface="Proxima Nova Semibold"/>
                <a:ea typeface="Proxima Nova Semibold"/>
                <a:cs typeface="Proxima Nova Semibold"/>
                <a:sym typeface="Proxima Nova Semibold"/>
              </a:endParaRPr>
            </a:p>
          </p:txBody>
        </p:sp>
        <p:pic>
          <p:nvPicPr>
            <p:cNvPr id="443" name="Google Shape;443;p43"/>
            <p:cNvPicPr preferRelativeResize="0"/>
            <p:nvPr/>
          </p:nvPicPr>
          <p:blipFill>
            <a:blip r:embed="rId12">
              <a:alphaModFix/>
            </a:blip>
            <a:stretch>
              <a:fillRect/>
            </a:stretch>
          </p:blipFill>
          <p:spPr>
            <a:xfrm>
              <a:off x="4589825" y="2506100"/>
              <a:ext cx="1558150" cy="363568"/>
            </a:xfrm>
            <a:prstGeom prst="rect">
              <a:avLst/>
            </a:prstGeom>
            <a:noFill/>
            <a:ln>
              <a:noFill/>
            </a:ln>
          </p:spPr>
        </p:pic>
        <p:pic>
          <p:nvPicPr>
            <p:cNvPr id="444" name="Google Shape;444;p43"/>
            <p:cNvPicPr preferRelativeResize="0"/>
            <p:nvPr/>
          </p:nvPicPr>
          <p:blipFill rotWithShape="1">
            <a:blip r:embed="rId13">
              <a:alphaModFix/>
            </a:blip>
            <a:srcRect b="20362" l="19525" r="19894" t="20046"/>
            <a:stretch/>
          </p:blipFill>
          <p:spPr>
            <a:xfrm>
              <a:off x="5544225" y="2944675"/>
              <a:ext cx="1278215" cy="773700"/>
            </a:xfrm>
            <a:prstGeom prst="rect">
              <a:avLst/>
            </a:prstGeom>
            <a:noFill/>
            <a:ln>
              <a:noFill/>
            </a:ln>
          </p:spPr>
        </p:pic>
      </p:grpSp>
      <p:grpSp>
        <p:nvGrpSpPr>
          <p:cNvPr id="445" name="Google Shape;445;p43"/>
          <p:cNvGrpSpPr/>
          <p:nvPr/>
        </p:nvGrpSpPr>
        <p:grpSpPr>
          <a:xfrm>
            <a:off x="1212075" y="1338438"/>
            <a:ext cx="3264300" cy="3317700"/>
            <a:chOff x="1108125" y="1045613"/>
            <a:chExt cx="3264300" cy="3317700"/>
          </a:xfrm>
        </p:grpSpPr>
        <p:sp>
          <p:nvSpPr>
            <p:cNvPr id="446" name="Google Shape;446;p43"/>
            <p:cNvSpPr/>
            <p:nvPr/>
          </p:nvSpPr>
          <p:spPr>
            <a:xfrm>
              <a:off x="1108125" y="1045613"/>
              <a:ext cx="3264300" cy="3317700"/>
            </a:xfrm>
            <a:prstGeom prst="ellipse">
              <a:avLst/>
            </a:prstGeom>
            <a:solidFill>
              <a:srgbClr val="EFEFEF"/>
            </a:solidFill>
            <a:ln cap="flat" cmpd="sng" w="9525">
              <a:solidFill>
                <a:srgbClr val="F3F3F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447" name="Google Shape;447;p43"/>
            <p:cNvPicPr preferRelativeResize="0"/>
            <p:nvPr/>
          </p:nvPicPr>
          <p:blipFill>
            <a:blip r:embed="rId14">
              <a:alphaModFix/>
            </a:blip>
            <a:stretch>
              <a:fillRect/>
            </a:stretch>
          </p:blipFill>
          <p:spPr>
            <a:xfrm>
              <a:off x="2478386" y="2627325"/>
              <a:ext cx="1738350" cy="659642"/>
            </a:xfrm>
            <a:prstGeom prst="rect">
              <a:avLst/>
            </a:prstGeom>
            <a:noFill/>
            <a:ln>
              <a:noFill/>
            </a:ln>
          </p:spPr>
        </p:pic>
        <p:sp>
          <p:nvSpPr>
            <p:cNvPr id="448" name="Google Shape;448;p43"/>
            <p:cNvSpPr txBox="1"/>
            <p:nvPr/>
          </p:nvSpPr>
          <p:spPr>
            <a:xfrm>
              <a:off x="1530325" y="1250825"/>
              <a:ext cx="2327400" cy="897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US" sz="2000">
                  <a:solidFill>
                    <a:srgbClr val="666666"/>
                  </a:solidFill>
                  <a:latin typeface="Proxima Nova Semibold"/>
                  <a:ea typeface="Proxima Nova Semibold"/>
                  <a:cs typeface="Proxima Nova Semibold"/>
                  <a:sym typeface="Proxima Nova Semibold"/>
                </a:rPr>
                <a:t>Electing Down Ballot Candidates</a:t>
              </a:r>
              <a:endParaRPr sz="2000">
                <a:solidFill>
                  <a:srgbClr val="666666"/>
                </a:solidFill>
                <a:latin typeface="Proxima Nova Semibold"/>
                <a:ea typeface="Proxima Nova Semibold"/>
                <a:cs typeface="Proxima Nova Semibold"/>
                <a:sym typeface="Proxima Nova Semibold"/>
              </a:endParaRPr>
            </a:p>
          </p:txBody>
        </p:sp>
        <p:pic>
          <p:nvPicPr>
            <p:cNvPr id="449" name="Google Shape;449;p43"/>
            <p:cNvPicPr preferRelativeResize="0"/>
            <p:nvPr/>
          </p:nvPicPr>
          <p:blipFill>
            <a:blip r:embed="rId15">
              <a:alphaModFix/>
            </a:blip>
            <a:stretch>
              <a:fillRect/>
            </a:stretch>
          </p:blipFill>
          <p:spPr>
            <a:xfrm>
              <a:off x="2091600" y="3470000"/>
              <a:ext cx="1738350" cy="318700"/>
            </a:xfrm>
            <a:prstGeom prst="rect">
              <a:avLst/>
            </a:prstGeom>
            <a:noFill/>
            <a:ln cap="flat" cmpd="sng" w="9525">
              <a:solidFill>
                <a:srgbClr val="F3F3F3"/>
              </a:solidFill>
              <a:prstDash val="solid"/>
              <a:round/>
              <a:headEnd len="sm" w="sm" type="none"/>
              <a:tailEnd len="sm" w="sm" type="none"/>
            </a:ln>
          </p:spPr>
        </p:pic>
        <p:pic>
          <p:nvPicPr>
            <p:cNvPr id="450" name="Google Shape;450;p43"/>
            <p:cNvPicPr preferRelativeResize="0"/>
            <p:nvPr/>
          </p:nvPicPr>
          <p:blipFill>
            <a:blip r:embed="rId16">
              <a:alphaModFix/>
            </a:blip>
            <a:stretch>
              <a:fillRect/>
            </a:stretch>
          </p:blipFill>
          <p:spPr>
            <a:xfrm>
              <a:off x="1193313" y="2065825"/>
              <a:ext cx="3001425" cy="698806"/>
            </a:xfrm>
            <a:prstGeom prst="rect">
              <a:avLst/>
            </a:prstGeom>
            <a:noFill/>
            <a:ln cap="flat" cmpd="sng" w="9525">
              <a:solidFill>
                <a:srgbClr val="F3F3F3"/>
              </a:solidFill>
              <a:prstDash val="solid"/>
              <a:round/>
              <a:headEnd len="sm" w="sm" type="none"/>
              <a:tailEnd len="sm" w="sm" type="none"/>
            </a:ln>
          </p:spPr>
        </p:pic>
        <p:pic>
          <p:nvPicPr>
            <p:cNvPr id="451" name="Google Shape;451;p43"/>
            <p:cNvPicPr preferRelativeResize="0"/>
            <p:nvPr/>
          </p:nvPicPr>
          <p:blipFill>
            <a:blip r:embed="rId17">
              <a:alphaModFix/>
            </a:blip>
            <a:stretch>
              <a:fillRect/>
            </a:stretch>
          </p:blipFill>
          <p:spPr>
            <a:xfrm>
              <a:off x="1511313" y="2764625"/>
              <a:ext cx="826013" cy="897600"/>
            </a:xfrm>
            <a:prstGeom prst="rect">
              <a:avLst/>
            </a:prstGeom>
            <a:noFill/>
            <a:ln>
              <a:noFill/>
            </a:ln>
          </p:spPr>
        </p:pic>
      </p:grpSp>
      <p:pic>
        <p:nvPicPr>
          <p:cNvPr id="452" name="Google Shape;452;p43"/>
          <p:cNvPicPr preferRelativeResize="0"/>
          <p:nvPr/>
        </p:nvPicPr>
        <p:blipFill rotWithShape="1">
          <a:blip r:embed="rId18">
            <a:alphaModFix/>
          </a:blip>
          <a:srcRect b="18777" l="9525" r="14387" t="15683"/>
          <a:stretch/>
        </p:blipFill>
        <p:spPr>
          <a:xfrm>
            <a:off x="7959300" y="5114300"/>
            <a:ext cx="1322624" cy="656750"/>
          </a:xfrm>
          <a:prstGeom prst="rect">
            <a:avLst/>
          </a:prstGeom>
          <a:noFill/>
          <a:ln>
            <a:noFill/>
          </a:ln>
        </p:spPr>
      </p:pic>
      <p:sp>
        <p:nvSpPr>
          <p:cNvPr id="453" name="Google Shape;453;p43"/>
          <p:cNvSpPr txBox="1"/>
          <p:nvPr/>
        </p:nvSpPr>
        <p:spPr>
          <a:xfrm>
            <a:off x="9011275" y="5760700"/>
            <a:ext cx="3044700" cy="897600"/>
          </a:xfrm>
          <a:prstGeom prst="rect">
            <a:avLst/>
          </a:prstGeom>
          <a:solidFill>
            <a:srgbClr val="28A8E0"/>
          </a:solidFill>
          <a:ln cap="flat" cmpd="sng" w="76200">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solidFill>
                  <a:srgbClr val="FFFFFF"/>
                </a:solidFill>
                <a:latin typeface="Proxima Nova"/>
                <a:ea typeface="Proxima Nova"/>
                <a:cs typeface="Proxima Nova"/>
                <a:sym typeface="Proxima Nova"/>
              </a:rPr>
              <a:t>Questions? Contact us at team@sisterdistrictma.com</a:t>
            </a:r>
            <a:endParaRPr sz="1800">
              <a:solidFill>
                <a:srgbClr val="FFFFFF"/>
              </a:solidFill>
              <a:latin typeface="Proxima Nova"/>
              <a:ea typeface="Proxima Nova"/>
              <a:cs typeface="Proxima Nova"/>
              <a:sym typeface="Proxima Nova"/>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7" name="Shape 457"/>
        <p:cNvGrpSpPr/>
        <p:nvPr/>
      </p:nvGrpSpPr>
      <p:grpSpPr>
        <a:xfrm>
          <a:off x="0" y="0"/>
          <a:ext cx="0" cy="0"/>
          <a:chOff x="0" y="0"/>
          <a:chExt cx="0" cy="0"/>
        </a:xfrm>
      </p:grpSpPr>
      <p:sp>
        <p:nvSpPr>
          <p:cNvPr id="458" name="Google Shape;458;p44"/>
          <p:cNvSpPr txBox="1"/>
          <p:nvPr>
            <p:ph type="title"/>
          </p:nvPr>
        </p:nvSpPr>
        <p:spPr>
          <a:xfrm>
            <a:off x="837982" y="271929"/>
            <a:ext cx="10512900" cy="1325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28A8E0"/>
              </a:buClr>
              <a:buSzPts val="4400"/>
              <a:buFont typeface="Georgia"/>
              <a:buNone/>
            </a:pPr>
            <a:r>
              <a:rPr b="0" i="0" lang="en-US" sz="4400" u="none" cap="none" strike="noStrike">
                <a:solidFill>
                  <a:srgbClr val="28A8E0"/>
                </a:solidFill>
                <a:latin typeface="Georgia"/>
                <a:ea typeface="Georgia"/>
                <a:cs typeface="Georgia"/>
                <a:sym typeface="Georgia"/>
              </a:rPr>
              <a:t>What You Can Do </a:t>
            </a:r>
            <a:r>
              <a:rPr lang="en-US">
                <a:solidFill>
                  <a:srgbClr val="28A8E0"/>
                </a:solidFill>
                <a:latin typeface="Georgia"/>
                <a:ea typeface="Georgia"/>
                <a:cs typeface="Georgia"/>
                <a:sym typeface="Georgia"/>
              </a:rPr>
              <a:t>Right Now</a:t>
            </a:r>
            <a:endParaRPr b="0" i="0" sz="4400" u="none" cap="none" strike="noStrike">
              <a:solidFill>
                <a:srgbClr val="28A8E0"/>
              </a:solidFill>
              <a:latin typeface="Georgia"/>
              <a:ea typeface="Georgia"/>
              <a:cs typeface="Georgia"/>
              <a:sym typeface="Georgia"/>
            </a:endParaRPr>
          </a:p>
        </p:txBody>
      </p:sp>
      <p:sp>
        <p:nvSpPr>
          <p:cNvPr id="459" name="Google Shape;459;p44"/>
          <p:cNvSpPr txBox="1"/>
          <p:nvPr>
            <p:ph idx="1" type="body"/>
          </p:nvPr>
        </p:nvSpPr>
        <p:spPr>
          <a:xfrm>
            <a:off x="619925" y="3632975"/>
            <a:ext cx="4164000" cy="1719900"/>
          </a:xfrm>
          <a:prstGeom prst="rect">
            <a:avLst/>
          </a:prstGeom>
          <a:noFill/>
          <a:ln>
            <a:noFill/>
          </a:ln>
        </p:spPr>
        <p:txBody>
          <a:bodyPr anchorCtr="0" anchor="t" bIns="45700" lIns="91425" spcFirstLastPara="1" rIns="91425" wrap="square" tIns="45700">
            <a:noAutofit/>
          </a:bodyPr>
          <a:lstStyle/>
          <a:p>
            <a:pPr indent="-228600" lvl="2" marL="1143000" marR="0" rtl="0" algn="l">
              <a:spcBef>
                <a:spcPts val="600"/>
              </a:spcBef>
              <a:spcAft>
                <a:spcPts val="0"/>
              </a:spcAft>
              <a:buClr>
                <a:schemeClr val="dk1"/>
              </a:buClr>
              <a:buSzPts val="1800"/>
              <a:buFont typeface="Proxima Nova"/>
              <a:buChar char="•"/>
            </a:pPr>
            <a:r>
              <a:rPr lang="en-US" sz="1800">
                <a:latin typeface="Proxima Nova"/>
                <a:ea typeface="Proxima Nova"/>
                <a:cs typeface="Proxima Nova"/>
                <a:sym typeface="Proxima Nova"/>
              </a:rPr>
              <a:t>Fundraising Captain</a:t>
            </a:r>
            <a:endParaRPr sz="1800">
              <a:latin typeface="Proxima Nova"/>
              <a:ea typeface="Proxima Nova"/>
              <a:cs typeface="Proxima Nova"/>
              <a:sym typeface="Proxima Nova"/>
            </a:endParaRPr>
          </a:p>
          <a:p>
            <a:pPr indent="-228600" lvl="2" marL="1143000" marR="0" rtl="0" algn="l">
              <a:spcBef>
                <a:spcPts val="600"/>
              </a:spcBef>
              <a:spcAft>
                <a:spcPts val="0"/>
              </a:spcAft>
              <a:buClr>
                <a:schemeClr val="dk1"/>
              </a:buClr>
              <a:buSzPts val="1800"/>
              <a:buFont typeface="Proxima Nova"/>
              <a:buChar char="•"/>
            </a:pPr>
            <a:r>
              <a:rPr lang="en-US" sz="1800">
                <a:latin typeface="Proxima Nova"/>
                <a:ea typeface="Proxima Nova"/>
                <a:cs typeface="Proxima Nova"/>
                <a:sym typeface="Proxima Nova"/>
              </a:rPr>
              <a:t>Canvassing Captain</a:t>
            </a:r>
            <a:endParaRPr sz="1800">
              <a:latin typeface="Proxima Nova"/>
              <a:ea typeface="Proxima Nova"/>
              <a:cs typeface="Proxima Nova"/>
              <a:sym typeface="Proxima Nova"/>
            </a:endParaRPr>
          </a:p>
          <a:p>
            <a:pPr indent="-228600" lvl="2" marL="1143000" marR="0" rtl="0" algn="l">
              <a:spcBef>
                <a:spcPts val="600"/>
              </a:spcBef>
              <a:spcAft>
                <a:spcPts val="0"/>
              </a:spcAft>
              <a:buClr>
                <a:schemeClr val="dk1"/>
              </a:buClr>
              <a:buSzPts val="1800"/>
              <a:buFont typeface="Proxima Nova"/>
              <a:buChar char="•"/>
            </a:pPr>
            <a:r>
              <a:rPr i="0" lang="en-US" sz="1800" u="none" cap="none" strike="noStrike">
                <a:solidFill>
                  <a:schemeClr val="dk1"/>
                </a:solidFill>
                <a:latin typeface="Proxima Nova"/>
                <a:ea typeface="Proxima Nova"/>
                <a:cs typeface="Proxima Nova"/>
                <a:sym typeface="Proxima Nova"/>
              </a:rPr>
              <a:t>Large event organizers</a:t>
            </a:r>
            <a:endParaRPr>
              <a:latin typeface="Proxima Nova"/>
              <a:ea typeface="Proxima Nova"/>
              <a:cs typeface="Proxima Nova"/>
              <a:sym typeface="Proxima Nova"/>
            </a:endParaRPr>
          </a:p>
          <a:p>
            <a:pPr indent="-228600" lvl="2" marL="1143000" marR="0" rtl="0" algn="l">
              <a:spcBef>
                <a:spcPts val="600"/>
              </a:spcBef>
              <a:spcAft>
                <a:spcPts val="0"/>
              </a:spcAft>
              <a:buClr>
                <a:schemeClr val="dk1"/>
              </a:buClr>
              <a:buSzPts val="1800"/>
              <a:buFont typeface="Arial"/>
              <a:buChar char="•"/>
            </a:pPr>
            <a:r>
              <a:rPr i="0" lang="en-US" sz="1800" u="none" cap="none" strike="noStrike">
                <a:solidFill>
                  <a:schemeClr val="dk1"/>
                </a:solidFill>
                <a:latin typeface="Proxima Nova"/>
                <a:ea typeface="Proxima Nova"/>
                <a:cs typeface="Proxima Nova"/>
                <a:sym typeface="Proxima Nova"/>
              </a:rPr>
              <a:t>Small event management</a:t>
            </a:r>
            <a:endParaRPr>
              <a:latin typeface="Proxima Nova"/>
              <a:ea typeface="Proxima Nova"/>
              <a:cs typeface="Proxima Nova"/>
              <a:sym typeface="Proxima Nova"/>
            </a:endParaRPr>
          </a:p>
        </p:txBody>
      </p:sp>
      <p:sp>
        <p:nvSpPr>
          <p:cNvPr id="460" name="Google Shape;460;p44"/>
          <p:cNvSpPr txBox="1"/>
          <p:nvPr>
            <p:ph idx="1" type="body"/>
          </p:nvPr>
        </p:nvSpPr>
        <p:spPr>
          <a:xfrm>
            <a:off x="741300" y="1445200"/>
            <a:ext cx="11068200" cy="35055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600"/>
              </a:spcBef>
              <a:spcAft>
                <a:spcPts val="0"/>
              </a:spcAft>
              <a:buClr>
                <a:srgbClr val="28A8E0"/>
              </a:buClr>
              <a:buSzPts val="2200"/>
              <a:buFont typeface="Arial"/>
              <a:buChar char="•"/>
            </a:pPr>
            <a:r>
              <a:rPr b="1" lang="en-US" sz="2200">
                <a:solidFill>
                  <a:srgbClr val="28A8E0"/>
                </a:solidFill>
                <a:latin typeface="Proxima Nova"/>
                <a:ea typeface="Proxima Nova"/>
                <a:cs typeface="Proxima Nova"/>
                <a:sym typeface="Proxima Nova"/>
              </a:rPr>
              <a:t>Donate </a:t>
            </a:r>
            <a:r>
              <a:rPr lang="en-US" sz="2200">
                <a:latin typeface="Proxima Nova"/>
                <a:ea typeface="Proxima Nova"/>
                <a:cs typeface="Proxima Nova"/>
                <a:sym typeface="Proxima Nova"/>
              </a:rPr>
              <a:t>so Sister District can support more state races ( </a:t>
            </a:r>
            <a:r>
              <a:rPr lang="en-US" sz="2200">
                <a:latin typeface="Proxima Nova Semibold"/>
                <a:ea typeface="Proxima Nova Semibold"/>
                <a:cs typeface="Proxima Nova Semibold"/>
                <a:sym typeface="Proxima Nova Semibold"/>
              </a:rPr>
              <a:t>text 555-888 &amp; enter sdmari</a:t>
            </a:r>
            <a:r>
              <a:rPr lang="en-US" sz="2200">
                <a:latin typeface="Proxima Nova"/>
                <a:ea typeface="Proxima Nova"/>
                <a:cs typeface="Proxima Nova"/>
                <a:sym typeface="Proxima Nova"/>
              </a:rPr>
              <a:t> )</a:t>
            </a:r>
            <a:endParaRPr sz="2200">
              <a:latin typeface="Proxima Nova"/>
              <a:ea typeface="Proxima Nova"/>
              <a:cs typeface="Proxima Nova"/>
              <a:sym typeface="Proxima Nova"/>
            </a:endParaRPr>
          </a:p>
          <a:p>
            <a:pPr indent="-342900" lvl="0" marL="342900" marR="0" rtl="0" algn="l">
              <a:lnSpc>
                <a:spcPct val="100000"/>
              </a:lnSpc>
              <a:spcBef>
                <a:spcPts val="600"/>
              </a:spcBef>
              <a:spcAft>
                <a:spcPts val="0"/>
              </a:spcAft>
              <a:buClr>
                <a:srgbClr val="28A8E0"/>
              </a:buClr>
              <a:buSzPts val="2200"/>
              <a:buFont typeface="Arial"/>
              <a:buChar char="•"/>
            </a:pPr>
            <a:r>
              <a:rPr b="1" lang="en-US" sz="2200">
                <a:solidFill>
                  <a:srgbClr val="28A8E0"/>
                </a:solidFill>
                <a:latin typeface="Proxima Nova"/>
                <a:ea typeface="Proxima Nova"/>
                <a:cs typeface="Proxima Nova"/>
                <a:sym typeface="Proxima Nova"/>
              </a:rPr>
              <a:t>Sign up </a:t>
            </a:r>
            <a:r>
              <a:rPr lang="en-US" sz="2200">
                <a:latin typeface="Proxima Nova"/>
                <a:ea typeface="Proxima Nova"/>
                <a:cs typeface="Proxima Nova"/>
                <a:sym typeface="Proxima Nova"/>
              </a:rPr>
              <a:t>to host an event (</a:t>
            </a:r>
            <a:r>
              <a:rPr lang="en-US" sz="2200">
                <a:latin typeface="Proxima Nova Semibold"/>
                <a:ea typeface="Proxima Nova Semibold"/>
                <a:cs typeface="Proxima Nova Semibold"/>
                <a:sym typeface="Proxima Nova Semibold"/>
              </a:rPr>
              <a:t>email us at team@sisterdistrictma.com</a:t>
            </a:r>
            <a:r>
              <a:rPr lang="en-US" sz="2200">
                <a:latin typeface="Proxima Nova"/>
                <a:ea typeface="Proxima Nova"/>
                <a:cs typeface="Proxima Nova"/>
                <a:sym typeface="Proxima Nova"/>
              </a:rPr>
              <a:t>) </a:t>
            </a:r>
            <a:endParaRPr sz="2200">
              <a:latin typeface="Proxima Nova"/>
              <a:ea typeface="Proxima Nova"/>
              <a:cs typeface="Proxima Nova"/>
              <a:sym typeface="Proxima Nova"/>
            </a:endParaRPr>
          </a:p>
          <a:p>
            <a:pPr indent="-342900" lvl="0" marL="342900" marR="0" rtl="0" algn="l">
              <a:lnSpc>
                <a:spcPct val="100000"/>
              </a:lnSpc>
              <a:spcBef>
                <a:spcPts val="600"/>
              </a:spcBef>
              <a:spcAft>
                <a:spcPts val="0"/>
              </a:spcAft>
              <a:buClr>
                <a:srgbClr val="28A8E0"/>
              </a:buClr>
              <a:buSzPts val="2200"/>
              <a:buFont typeface="Arial"/>
              <a:buChar char="•"/>
            </a:pPr>
            <a:r>
              <a:rPr b="1" lang="en-US" sz="2200">
                <a:solidFill>
                  <a:srgbClr val="28A8E0"/>
                </a:solidFill>
                <a:latin typeface="Proxima Nova"/>
                <a:ea typeface="Proxima Nova"/>
                <a:cs typeface="Proxima Nova"/>
                <a:sym typeface="Proxima Nova"/>
              </a:rPr>
              <a:t>RSVP</a:t>
            </a:r>
            <a:r>
              <a:rPr lang="en-US" sz="2200">
                <a:latin typeface="Proxima Nova"/>
                <a:ea typeface="Proxima Nova"/>
                <a:cs typeface="Proxima Nova"/>
                <a:sym typeface="Proxima Nova"/>
              </a:rPr>
              <a:t> to attend an event </a:t>
            </a:r>
            <a:r>
              <a:rPr lang="en-US" sz="2200">
                <a:solidFill>
                  <a:srgbClr val="000000"/>
                </a:solidFill>
                <a:latin typeface="Proxima Nova"/>
                <a:ea typeface="Proxima Nova"/>
                <a:cs typeface="Proxima Nova"/>
                <a:sym typeface="Proxima Nova"/>
              </a:rPr>
              <a:t> (</a:t>
            </a:r>
            <a:r>
              <a:rPr lang="en-US" sz="2200">
                <a:solidFill>
                  <a:srgbClr val="000000"/>
                </a:solidFill>
                <a:uFill>
                  <a:noFill/>
                </a:uFill>
                <a:latin typeface="Proxima Nova Semibold"/>
                <a:ea typeface="Proxima Nova Semibold"/>
                <a:cs typeface="Proxima Nova Semibold"/>
                <a:sym typeface="Proxima Nova Semibold"/>
                <a:hlinkClick r:id="rId3"/>
              </a:rPr>
              <a:t>sisterdistrict.com/volunteer/massachusetts-rhode-island/</a:t>
            </a:r>
            <a:r>
              <a:rPr lang="en-US" sz="2200">
                <a:solidFill>
                  <a:srgbClr val="000000"/>
                </a:solidFill>
                <a:latin typeface="Proxima Nova"/>
                <a:ea typeface="Proxima Nova"/>
                <a:cs typeface="Proxima Nova"/>
                <a:sym typeface="Proxima Nova"/>
              </a:rPr>
              <a:t>)</a:t>
            </a:r>
            <a:endParaRPr sz="2200">
              <a:solidFill>
                <a:srgbClr val="000000"/>
              </a:solidFill>
              <a:latin typeface="Proxima Nova"/>
              <a:ea typeface="Proxima Nova"/>
              <a:cs typeface="Proxima Nova"/>
              <a:sym typeface="Proxima Nova"/>
            </a:endParaRPr>
          </a:p>
          <a:p>
            <a:pPr indent="-342900" lvl="0" marL="342900" marR="0" rtl="0" algn="l">
              <a:lnSpc>
                <a:spcPct val="100000"/>
              </a:lnSpc>
              <a:spcBef>
                <a:spcPts val="600"/>
              </a:spcBef>
              <a:spcAft>
                <a:spcPts val="0"/>
              </a:spcAft>
              <a:buClr>
                <a:srgbClr val="28A8E0"/>
              </a:buClr>
              <a:buSzPts val="2200"/>
              <a:buFont typeface="Arial"/>
              <a:buChar char="•"/>
            </a:pPr>
            <a:r>
              <a:rPr b="1" lang="en-US" sz="2200">
                <a:solidFill>
                  <a:srgbClr val="28A8E0"/>
                </a:solidFill>
                <a:latin typeface="Proxima Nova"/>
                <a:ea typeface="Proxima Nova"/>
                <a:cs typeface="Proxima Nova"/>
                <a:sym typeface="Proxima Nova"/>
              </a:rPr>
              <a:t>Volunteer </a:t>
            </a:r>
            <a:r>
              <a:rPr lang="en-US" sz="2200">
                <a:latin typeface="Proxima Nova"/>
                <a:ea typeface="Proxima Nova"/>
                <a:cs typeface="Proxima Nova"/>
                <a:sym typeface="Proxima Nova"/>
              </a:rPr>
              <a:t>with Sister District  (sign up sheet or at </a:t>
            </a:r>
            <a:r>
              <a:rPr lang="en-US" sz="2200">
                <a:latin typeface="Proxima Nova Semibold"/>
                <a:ea typeface="Proxima Nova Semibold"/>
                <a:cs typeface="Proxima Nova Semibold"/>
                <a:sym typeface="Proxima Nova Semibold"/>
              </a:rPr>
              <a:t>www.sisterdistrict.com/volunteer/</a:t>
            </a:r>
            <a:r>
              <a:rPr lang="en-US" sz="2200">
                <a:latin typeface="Proxima Nova"/>
                <a:ea typeface="Proxima Nova"/>
                <a:cs typeface="Proxima Nova"/>
                <a:sym typeface="Proxima Nova"/>
              </a:rPr>
              <a:t>)</a:t>
            </a:r>
            <a:endParaRPr sz="2200">
              <a:latin typeface="Proxima Nova Semibold"/>
              <a:ea typeface="Proxima Nova Semibold"/>
              <a:cs typeface="Proxima Nova Semibold"/>
              <a:sym typeface="Proxima Nova Semibold"/>
            </a:endParaRPr>
          </a:p>
          <a:p>
            <a:pPr indent="-342900" lvl="0" marL="342900" marR="0" rtl="0" algn="l">
              <a:lnSpc>
                <a:spcPct val="100000"/>
              </a:lnSpc>
              <a:spcBef>
                <a:spcPts val="600"/>
              </a:spcBef>
              <a:spcAft>
                <a:spcPts val="0"/>
              </a:spcAft>
              <a:buClr>
                <a:srgbClr val="28A8E0"/>
              </a:buClr>
              <a:buSzPts val="2200"/>
              <a:buFont typeface="Arial"/>
              <a:buChar char="•"/>
            </a:pPr>
            <a:r>
              <a:rPr b="1" lang="en-US" sz="2200">
                <a:solidFill>
                  <a:srgbClr val="28A8E0"/>
                </a:solidFill>
                <a:latin typeface="Proxima Nova"/>
                <a:ea typeface="Proxima Nova"/>
                <a:cs typeface="Proxima Nova"/>
                <a:sym typeface="Proxima Nova"/>
              </a:rPr>
              <a:t>Join</a:t>
            </a:r>
            <a:r>
              <a:rPr i="0" lang="en-US" sz="2200" u="none" cap="none" strike="noStrike">
                <a:solidFill>
                  <a:srgbClr val="28A8E0"/>
                </a:solidFill>
                <a:latin typeface="Proxima Nova"/>
                <a:ea typeface="Proxima Nova"/>
                <a:cs typeface="Proxima Nova"/>
                <a:sym typeface="Proxima Nova"/>
              </a:rPr>
              <a:t> </a:t>
            </a:r>
            <a:r>
              <a:rPr i="0" lang="en-US" sz="2200" u="none" cap="none" strike="noStrike">
                <a:solidFill>
                  <a:schemeClr val="dk1"/>
                </a:solidFill>
                <a:latin typeface="Proxima Nova"/>
                <a:ea typeface="Proxima Nova"/>
                <a:cs typeface="Proxima Nova"/>
                <a:sym typeface="Proxima Nova"/>
              </a:rPr>
              <a:t>our </a:t>
            </a:r>
            <a:r>
              <a:rPr lang="en-US" sz="2200">
                <a:latin typeface="Proxima Nova"/>
                <a:ea typeface="Proxima Nova"/>
                <a:cs typeface="Proxima Nova"/>
                <a:sym typeface="Proxima Nova"/>
              </a:rPr>
              <a:t>organizing</a:t>
            </a:r>
            <a:r>
              <a:rPr i="0" lang="en-US" sz="2200" u="none" cap="none" strike="noStrike">
                <a:solidFill>
                  <a:schemeClr val="dk1"/>
                </a:solidFill>
                <a:latin typeface="Proxima Nova"/>
                <a:ea typeface="Proxima Nova"/>
                <a:cs typeface="Proxima Nova"/>
                <a:sym typeface="Proxima Nova"/>
              </a:rPr>
              <a:t> team – </a:t>
            </a:r>
            <a:r>
              <a:rPr lang="en-US" sz="2200">
                <a:latin typeface="Proxima Nova"/>
                <a:ea typeface="Proxima Nova"/>
                <a:cs typeface="Proxima Nova"/>
                <a:sym typeface="Proxima Nova"/>
              </a:rPr>
              <a:t>email us or sign up today</a:t>
            </a:r>
            <a:r>
              <a:rPr i="0" lang="en-US" sz="2200" u="none" cap="none" strike="noStrike">
                <a:solidFill>
                  <a:schemeClr val="dk1"/>
                </a:solidFill>
                <a:latin typeface="Proxima Nova"/>
                <a:ea typeface="Proxima Nova"/>
                <a:cs typeface="Proxima Nova"/>
                <a:sym typeface="Proxima Nova"/>
              </a:rPr>
              <a:t> </a:t>
            </a:r>
            <a:r>
              <a:rPr lang="en-US" sz="1200">
                <a:latin typeface="Proxima Nova"/>
                <a:ea typeface="Proxima Nova"/>
                <a:cs typeface="Proxima Nova"/>
                <a:sym typeface="Proxima Nova"/>
              </a:rPr>
              <a:t>    </a:t>
            </a:r>
            <a:endParaRPr sz="2200">
              <a:latin typeface="Proxima Nova"/>
              <a:ea typeface="Proxima Nova"/>
              <a:cs typeface="Proxima Nova"/>
              <a:sym typeface="Proxima Nova"/>
            </a:endParaRPr>
          </a:p>
          <a:p>
            <a:pPr indent="0" lvl="0" marL="342900" marR="0" rtl="0" algn="l">
              <a:lnSpc>
                <a:spcPct val="100000"/>
              </a:lnSpc>
              <a:spcBef>
                <a:spcPts val="600"/>
              </a:spcBef>
              <a:spcAft>
                <a:spcPts val="0"/>
              </a:spcAft>
              <a:buNone/>
            </a:pPr>
            <a:r>
              <a:t/>
            </a:r>
            <a:endParaRPr sz="2200">
              <a:latin typeface="Helvetica Neue Light"/>
              <a:ea typeface="Helvetica Neue Light"/>
              <a:cs typeface="Helvetica Neue Light"/>
              <a:sym typeface="Helvetica Neue Light"/>
            </a:endParaRPr>
          </a:p>
        </p:txBody>
      </p:sp>
      <p:sp>
        <p:nvSpPr>
          <p:cNvPr id="461" name="Google Shape;461;p44"/>
          <p:cNvSpPr/>
          <p:nvPr/>
        </p:nvSpPr>
        <p:spPr>
          <a:xfrm>
            <a:off x="0" y="6400521"/>
            <a:ext cx="12188700" cy="342600"/>
          </a:xfrm>
          <a:prstGeom prst="rect">
            <a:avLst/>
          </a:prstGeom>
          <a:solidFill>
            <a:srgbClr val="28A8E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1" marL="457200" marR="0" rtl="0" algn="l">
              <a:spcBef>
                <a:spcPts val="0"/>
              </a:spcBef>
              <a:spcAft>
                <a:spcPts val="0"/>
              </a:spcAft>
              <a:buNone/>
            </a:pPr>
            <a:r>
              <a:t/>
            </a:r>
            <a:endParaRPr b="0" i="0" sz="4000" u="none" cap="none" strike="noStrike">
              <a:solidFill>
                <a:schemeClr val="lt1"/>
              </a:solidFill>
              <a:latin typeface="Calibri"/>
              <a:ea typeface="Calibri"/>
              <a:cs typeface="Calibri"/>
              <a:sym typeface="Calibri"/>
            </a:endParaRPr>
          </a:p>
        </p:txBody>
      </p:sp>
      <p:sp>
        <p:nvSpPr>
          <p:cNvPr id="462" name="Google Shape;462;p44"/>
          <p:cNvSpPr/>
          <p:nvPr/>
        </p:nvSpPr>
        <p:spPr>
          <a:xfrm>
            <a:off x="0" y="6350388"/>
            <a:ext cx="121887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Blue + Red for a Bluer Tomorrow  |  www.sisterdistrictma.com</a:t>
            </a:r>
            <a:endParaRPr sz="1800">
              <a:solidFill>
                <a:schemeClr val="lt1"/>
              </a:solidFill>
              <a:latin typeface="Calibri"/>
              <a:ea typeface="Calibri"/>
              <a:cs typeface="Calibri"/>
              <a:sym typeface="Calibri"/>
            </a:endParaRPr>
          </a:p>
        </p:txBody>
      </p:sp>
      <p:sp>
        <p:nvSpPr>
          <p:cNvPr id="463" name="Google Shape;463;p44"/>
          <p:cNvSpPr txBox="1"/>
          <p:nvPr/>
        </p:nvSpPr>
        <p:spPr>
          <a:xfrm>
            <a:off x="3751875" y="3579701"/>
            <a:ext cx="4061700" cy="1719900"/>
          </a:xfrm>
          <a:prstGeom prst="rect">
            <a:avLst/>
          </a:prstGeom>
          <a:noFill/>
          <a:ln>
            <a:noFill/>
          </a:ln>
        </p:spPr>
        <p:txBody>
          <a:bodyPr anchorCtr="0" anchor="t" bIns="91425" lIns="91425" spcFirstLastPara="1" rIns="91425" wrap="square" tIns="91425">
            <a:noAutofit/>
          </a:bodyPr>
          <a:lstStyle/>
          <a:p>
            <a:pPr indent="-228600" lvl="2" marL="1143000" rtl="0" algn="l">
              <a:spcBef>
                <a:spcPts val="600"/>
              </a:spcBef>
              <a:spcAft>
                <a:spcPts val="0"/>
              </a:spcAft>
              <a:buClr>
                <a:srgbClr val="000000"/>
              </a:buClr>
              <a:buSzPts val="1800"/>
              <a:buFont typeface="Proxima Nova"/>
              <a:buChar char="•"/>
            </a:pPr>
            <a:r>
              <a:rPr lang="en-US" sz="1800">
                <a:solidFill>
                  <a:srgbClr val="000000"/>
                </a:solidFill>
                <a:latin typeface="Proxima Nova"/>
                <a:ea typeface="Proxima Nova"/>
                <a:cs typeface="Proxima Nova"/>
                <a:sym typeface="Proxima Nova"/>
              </a:rPr>
              <a:t>Admin support</a:t>
            </a:r>
            <a:endParaRPr sz="2000">
              <a:solidFill>
                <a:srgbClr val="000000"/>
              </a:solidFill>
              <a:latin typeface="Proxima Nova"/>
              <a:ea typeface="Proxima Nova"/>
              <a:cs typeface="Proxima Nova"/>
              <a:sym typeface="Proxima Nova"/>
            </a:endParaRPr>
          </a:p>
          <a:p>
            <a:pPr indent="-228600" lvl="2" marL="1143000" rtl="0" algn="l">
              <a:spcBef>
                <a:spcPts val="600"/>
              </a:spcBef>
              <a:spcAft>
                <a:spcPts val="0"/>
              </a:spcAft>
              <a:buClr>
                <a:srgbClr val="000000"/>
              </a:buClr>
              <a:buSzPts val="1800"/>
              <a:buFont typeface="Proxima Nova"/>
              <a:buChar char="•"/>
            </a:pPr>
            <a:r>
              <a:rPr lang="en-US" sz="1800">
                <a:solidFill>
                  <a:srgbClr val="000000"/>
                </a:solidFill>
                <a:latin typeface="Proxima Nova"/>
                <a:ea typeface="Proxima Nova"/>
                <a:cs typeface="Proxima Nova"/>
                <a:sym typeface="Proxima Nova"/>
              </a:rPr>
              <a:t>Social media</a:t>
            </a:r>
            <a:endParaRPr sz="2000">
              <a:solidFill>
                <a:srgbClr val="000000"/>
              </a:solidFill>
              <a:latin typeface="Proxima Nova"/>
              <a:ea typeface="Proxima Nova"/>
              <a:cs typeface="Proxima Nova"/>
              <a:sym typeface="Proxima Nova"/>
            </a:endParaRPr>
          </a:p>
          <a:p>
            <a:pPr indent="-228600" lvl="2" marL="1143000" rtl="0" algn="l">
              <a:spcBef>
                <a:spcPts val="600"/>
              </a:spcBef>
              <a:spcAft>
                <a:spcPts val="0"/>
              </a:spcAft>
              <a:buClr>
                <a:srgbClr val="000000"/>
              </a:buClr>
              <a:buSzPts val="1800"/>
              <a:buFont typeface="Proxima Nova"/>
              <a:buChar char="•"/>
            </a:pPr>
            <a:r>
              <a:rPr lang="en-US" sz="1800">
                <a:solidFill>
                  <a:srgbClr val="000000"/>
                </a:solidFill>
                <a:latin typeface="Proxima Nova"/>
                <a:ea typeface="Proxima Nova"/>
                <a:cs typeface="Proxima Nova"/>
                <a:sym typeface="Proxima Nova"/>
              </a:rPr>
              <a:t>Outreach</a:t>
            </a:r>
            <a:endParaRPr sz="2000">
              <a:solidFill>
                <a:srgbClr val="000000"/>
              </a:solidFill>
              <a:latin typeface="Proxima Nova"/>
              <a:ea typeface="Proxima Nova"/>
              <a:cs typeface="Proxima Nova"/>
              <a:sym typeface="Proxima Nova"/>
            </a:endParaRPr>
          </a:p>
          <a:p>
            <a:pPr indent="-228600" lvl="2" marL="1143000" rtl="0" algn="l">
              <a:spcBef>
                <a:spcPts val="600"/>
              </a:spcBef>
              <a:spcAft>
                <a:spcPts val="0"/>
              </a:spcAft>
              <a:buClr>
                <a:srgbClr val="000000"/>
              </a:buClr>
              <a:buSzPts val="1800"/>
              <a:buFont typeface="Proxima Nova"/>
              <a:buChar char="•"/>
            </a:pPr>
            <a:r>
              <a:rPr lang="en-US" sz="1800">
                <a:solidFill>
                  <a:srgbClr val="000000"/>
                </a:solidFill>
                <a:latin typeface="Proxima Nova"/>
                <a:ea typeface="Proxima Nova"/>
                <a:cs typeface="Proxima Nova"/>
                <a:sym typeface="Proxima Nova"/>
              </a:rPr>
              <a:t>Data / Technology </a:t>
            </a:r>
            <a:endParaRPr sz="2800">
              <a:solidFill>
                <a:srgbClr val="000000"/>
              </a:solidFill>
              <a:latin typeface="Proxima Nova"/>
              <a:ea typeface="Proxima Nova"/>
              <a:cs typeface="Proxima Nova"/>
              <a:sym typeface="Proxima Nova"/>
            </a:endParaRPr>
          </a:p>
        </p:txBody>
      </p:sp>
      <p:sp>
        <p:nvSpPr>
          <p:cNvPr id="464" name="Google Shape;464;p44"/>
          <p:cNvSpPr txBox="1"/>
          <p:nvPr/>
        </p:nvSpPr>
        <p:spPr>
          <a:xfrm>
            <a:off x="8764700" y="4798300"/>
            <a:ext cx="3044700" cy="1209600"/>
          </a:xfrm>
          <a:prstGeom prst="rect">
            <a:avLst/>
          </a:prstGeom>
          <a:solidFill>
            <a:srgbClr val="28A8E0"/>
          </a:solidFill>
          <a:ln cap="flat" cmpd="sng" w="76200">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solidFill>
                  <a:srgbClr val="FFFFFF"/>
                </a:solidFill>
                <a:latin typeface="Proxima Nova"/>
                <a:ea typeface="Proxima Nova"/>
                <a:cs typeface="Proxima Nova"/>
                <a:sym typeface="Proxima Nova"/>
              </a:rPr>
              <a:t>Questions? Contact us at team@sisterdistrictma.com</a:t>
            </a:r>
            <a:endParaRPr sz="1800">
              <a:solidFill>
                <a:srgbClr val="FFFFFF"/>
              </a:solidFill>
              <a:latin typeface="Proxima Nova"/>
              <a:ea typeface="Proxima Nova"/>
              <a:cs typeface="Proxima Nova"/>
              <a:sym typeface="Proxima Nova"/>
            </a:endParaRPr>
          </a:p>
        </p:txBody>
      </p:sp>
      <p:sp>
        <p:nvSpPr>
          <p:cNvPr id="465" name="Google Shape;465;p44"/>
          <p:cNvSpPr txBox="1"/>
          <p:nvPr/>
        </p:nvSpPr>
        <p:spPr>
          <a:xfrm>
            <a:off x="486825" y="5344100"/>
            <a:ext cx="6424800" cy="612900"/>
          </a:xfrm>
          <a:prstGeom prst="rect">
            <a:avLst/>
          </a:prstGeom>
          <a:noFill/>
          <a:ln>
            <a:noFill/>
          </a:ln>
        </p:spPr>
        <p:txBody>
          <a:bodyPr anchorCtr="0" anchor="t" bIns="91425" lIns="91425" spcFirstLastPara="1" rIns="91425" wrap="square" tIns="91425">
            <a:noAutofit/>
          </a:bodyPr>
          <a:lstStyle/>
          <a:p>
            <a:pPr indent="0" lvl="0" marL="342900" rtl="0" algn="l">
              <a:spcBef>
                <a:spcPts val="600"/>
              </a:spcBef>
              <a:spcAft>
                <a:spcPts val="0"/>
              </a:spcAft>
              <a:buNone/>
            </a:pPr>
            <a:r>
              <a:rPr lang="en-US" sz="2200">
                <a:solidFill>
                  <a:schemeClr val="dk1"/>
                </a:solidFill>
                <a:latin typeface="Proxima Nova Semibold"/>
                <a:ea typeface="Proxima Nova Semibold"/>
                <a:cs typeface="Proxima Nova Semibold"/>
                <a:sym typeface="Proxima Nova Semibold"/>
              </a:rPr>
              <a:t>Link to this presentation: </a:t>
            </a:r>
            <a:r>
              <a:rPr lang="en-US" sz="2200">
                <a:solidFill>
                  <a:schemeClr val="dk1"/>
                </a:solidFill>
                <a:uFill>
                  <a:noFill/>
                </a:uFill>
                <a:latin typeface="Proxima Nova Semibold"/>
                <a:ea typeface="Proxima Nova Semibold"/>
                <a:cs typeface="Proxima Nova Semibold"/>
                <a:sym typeface="Proxima Nova Semibold"/>
                <a:hlinkClick r:id="rId4"/>
              </a:rPr>
              <a:t>https://bit.ly/2OSux3E</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0" name="Shape 470"/>
        <p:cNvGrpSpPr/>
        <p:nvPr/>
      </p:nvGrpSpPr>
      <p:grpSpPr>
        <a:xfrm>
          <a:off x="0" y="0"/>
          <a:ext cx="0" cy="0"/>
          <a:chOff x="0" y="0"/>
          <a:chExt cx="0" cy="0"/>
        </a:xfrm>
      </p:grpSpPr>
      <p:sp>
        <p:nvSpPr>
          <p:cNvPr id="471" name="Google Shape;471;p45"/>
          <p:cNvSpPr txBox="1"/>
          <p:nvPr>
            <p:ph type="title"/>
          </p:nvPr>
        </p:nvSpPr>
        <p:spPr>
          <a:xfrm>
            <a:off x="609504" y="2652513"/>
            <a:ext cx="10969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Additional Slides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6" name="Shape 476"/>
        <p:cNvGrpSpPr/>
        <p:nvPr/>
      </p:nvGrpSpPr>
      <p:grpSpPr>
        <a:xfrm>
          <a:off x="0" y="0"/>
          <a:ext cx="0" cy="0"/>
          <a:chOff x="0" y="0"/>
          <a:chExt cx="0" cy="0"/>
        </a:xfrm>
      </p:grpSpPr>
      <p:sp>
        <p:nvSpPr>
          <p:cNvPr id="477" name="Google Shape;477;p46"/>
          <p:cNvSpPr/>
          <p:nvPr/>
        </p:nvSpPr>
        <p:spPr>
          <a:xfrm>
            <a:off x="0" y="6400521"/>
            <a:ext cx="12188700" cy="342600"/>
          </a:xfrm>
          <a:prstGeom prst="rect">
            <a:avLst/>
          </a:prstGeom>
          <a:solidFill>
            <a:srgbClr val="28A8E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1" marL="457200" marR="0" rtl="0" algn="l">
              <a:spcBef>
                <a:spcPts val="0"/>
              </a:spcBef>
              <a:spcAft>
                <a:spcPts val="0"/>
              </a:spcAft>
              <a:buNone/>
            </a:pPr>
            <a:r>
              <a:t/>
            </a:r>
            <a:endParaRPr b="0" i="0" sz="4000" u="none" cap="none" strike="noStrike">
              <a:solidFill>
                <a:srgbClr val="FFFFFF"/>
              </a:solidFill>
              <a:latin typeface="Calibri"/>
              <a:ea typeface="Calibri"/>
              <a:cs typeface="Calibri"/>
              <a:sym typeface="Calibri"/>
            </a:endParaRPr>
          </a:p>
        </p:txBody>
      </p:sp>
      <p:sp>
        <p:nvSpPr>
          <p:cNvPr id="478" name="Google Shape;478;p46"/>
          <p:cNvSpPr/>
          <p:nvPr/>
        </p:nvSpPr>
        <p:spPr>
          <a:xfrm>
            <a:off x="0" y="6350388"/>
            <a:ext cx="121887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Calibri"/>
                <a:ea typeface="Calibri"/>
                <a:cs typeface="Calibri"/>
                <a:sym typeface="Calibri"/>
              </a:rPr>
              <a:t>Blue + Red for a Bluer Tomorrow  |  www.sisterdistrictma.com</a:t>
            </a:r>
            <a:endParaRPr sz="1800">
              <a:solidFill>
                <a:srgbClr val="FFFFFF"/>
              </a:solidFill>
              <a:latin typeface="Calibri"/>
              <a:ea typeface="Calibri"/>
              <a:cs typeface="Calibri"/>
              <a:sym typeface="Calibri"/>
            </a:endParaRPr>
          </a:p>
        </p:txBody>
      </p:sp>
      <p:sp>
        <p:nvSpPr>
          <p:cNvPr id="479" name="Google Shape;479;p46"/>
          <p:cNvSpPr txBox="1"/>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sz="4400">
                <a:solidFill>
                  <a:srgbClr val="28A8E0"/>
                </a:solidFill>
                <a:latin typeface="Georgia"/>
                <a:ea typeface="Georgia"/>
                <a:cs typeface="Georgia"/>
                <a:sym typeface="Georgia"/>
              </a:rPr>
              <a:t>More Efficient and Effective</a:t>
            </a:r>
            <a:endParaRPr sz="4400">
              <a:solidFill>
                <a:srgbClr val="000000"/>
              </a:solidFill>
              <a:latin typeface="Georgia"/>
              <a:ea typeface="Georgia"/>
              <a:cs typeface="Georgia"/>
              <a:sym typeface="Georgia"/>
            </a:endParaRPr>
          </a:p>
        </p:txBody>
      </p:sp>
      <p:sp>
        <p:nvSpPr>
          <p:cNvPr id="480" name="Google Shape;480;p46"/>
          <p:cNvSpPr/>
          <p:nvPr/>
        </p:nvSpPr>
        <p:spPr>
          <a:xfrm>
            <a:off x="0" y="6400521"/>
            <a:ext cx="12188700" cy="342600"/>
          </a:xfrm>
          <a:prstGeom prst="rect">
            <a:avLst/>
          </a:prstGeom>
          <a:solidFill>
            <a:srgbClr val="28A8E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1" marL="457200" marR="0" rtl="0" algn="l">
              <a:spcBef>
                <a:spcPts val="0"/>
              </a:spcBef>
              <a:spcAft>
                <a:spcPts val="0"/>
              </a:spcAft>
              <a:buNone/>
            </a:pPr>
            <a:r>
              <a:t/>
            </a:r>
            <a:endParaRPr b="0" i="0" sz="4000" u="none" cap="none" strike="noStrike">
              <a:solidFill>
                <a:srgbClr val="FFFFFF"/>
              </a:solidFill>
              <a:latin typeface="Calibri"/>
              <a:ea typeface="Calibri"/>
              <a:cs typeface="Calibri"/>
              <a:sym typeface="Calibri"/>
            </a:endParaRPr>
          </a:p>
        </p:txBody>
      </p:sp>
      <p:sp>
        <p:nvSpPr>
          <p:cNvPr id="481" name="Google Shape;481;p46"/>
          <p:cNvSpPr/>
          <p:nvPr/>
        </p:nvSpPr>
        <p:spPr>
          <a:xfrm>
            <a:off x="0" y="6350388"/>
            <a:ext cx="121887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Calibri"/>
                <a:ea typeface="Calibri"/>
                <a:cs typeface="Calibri"/>
                <a:sym typeface="Calibri"/>
              </a:rPr>
              <a:t>Blue + Red for a Bluer Tomorrow  |  www.sisterdistrictma.com</a:t>
            </a:r>
            <a:endParaRPr sz="1800">
              <a:solidFill>
                <a:srgbClr val="FFFFFF"/>
              </a:solidFill>
              <a:latin typeface="Calibri"/>
              <a:ea typeface="Calibri"/>
              <a:cs typeface="Calibri"/>
              <a:sym typeface="Calibri"/>
            </a:endParaRPr>
          </a:p>
        </p:txBody>
      </p:sp>
      <p:pic>
        <p:nvPicPr>
          <p:cNvPr id="482" name="Google Shape;482;p46" title="Points scored"/>
          <p:cNvPicPr preferRelativeResize="0"/>
          <p:nvPr/>
        </p:nvPicPr>
        <p:blipFill>
          <a:blip r:embed="rId3">
            <a:alphaModFix/>
          </a:blip>
          <a:stretch>
            <a:fillRect/>
          </a:stretch>
        </p:blipFill>
        <p:spPr>
          <a:xfrm>
            <a:off x="2026900" y="1413750"/>
            <a:ext cx="7604025" cy="470182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7" name="Shape 487"/>
        <p:cNvGrpSpPr/>
        <p:nvPr/>
      </p:nvGrpSpPr>
      <p:grpSpPr>
        <a:xfrm>
          <a:off x="0" y="0"/>
          <a:ext cx="0" cy="0"/>
          <a:chOff x="0" y="0"/>
          <a:chExt cx="0" cy="0"/>
        </a:xfrm>
      </p:grpSpPr>
      <p:sp>
        <p:nvSpPr>
          <p:cNvPr id="488" name="Google Shape;488;p47"/>
          <p:cNvSpPr txBox="1"/>
          <p:nvPr>
            <p:ph idx="1" type="body"/>
          </p:nvPr>
        </p:nvSpPr>
        <p:spPr>
          <a:xfrm>
            <a:off x="609450" y="419100"/>
            <a:ext cx="7061400" cy="6037500"/>
          </a:xfrm>
          <a:prstGeom prst="rect">
            <a:avLst/>
          </a:prstGeom>
        </p:spPr>
        <p:txBody>
          <a:bodyPr anchorCtr="0" anchor="t" bIns="45700" lIns="91425" spcFirstLastPara="1" rIns="91425" wrap="square" tIns="45700">
            <a:noAutofit/>
          </a:bodyPr>
          <a:lstStyle/>
          <a:p>
            <a:pPr indent="0" lvl="0" marL="0" rtl="0" algn="l">
              <a:spcBef>
                <a:spcPts val="560"/>
              </a:spcBef>
              <a:spcAft>
                <a:spcPts val="0"/>
              </a:spcAft>
              <a:buClr>
                <a:schemeClr val="dk1"/>
              </a:buClr>
              <a:buSzPts val="1100"/>
              <a:buFont typeface="Arial"/>
              <a:buNone/>
            </a:pPr>
            <a:r>
              <a:rPr lang="en-US" sz="2400">
                <a:solidFill>
                  <a:srgbClr val="222222"/>
                </a:solidFill>
                <a:highlight>
                  <a:srgbClr val="FFFFFF"/>
                </a:highlight>
                <a:latin typeface="Arial"/>
                <a:ea typeface="Arial"/>
                <a:cs typeface="Arial"/>
                <a:sym typeface="Arial"/>
              </a:rPr>
              <a:t>Composition of Legislatures:</a:t>
            </a:r>
            <a:endParaRPr sz="2400">
              <a:solidFill>
                <a:srgbClr val="222222"/>
              </a:solidFill>
              <a:highlight>
                <a:srgbClr val="FFFFFF"/>
              </a:highlight>
              <a:latin typeface="Arial"/>
              <a:ea typeface="Arial"/>
              <a:cs typeface="Arial"/>
              <a:sym typeface="Arial"/>
            </a:endParaRPr>
          </a:p>
          <a:p>
            <a:pPr indent="0" lvl="0" marL="0" rtl="0" algn="l">
              <a:spcBef>
                <a:spcPts val="560"/>
              </a:spcBef>
              <a:spcAft>
                <a:spcPts val="0"/>
              </a:spcAft>
              <a:buClr>
                <a:schemeClr val="dk1"/>
              </a:buClr>
              <a:buSzPts val="1100"/>
              <a:buFont typeface="Arial"/>
              <a:buNone/>
            </a:pPr>
            <a:r>
              <a:rPr lang="en-US" sz="2400">
                <a:solidFill>
                  <a:srgbClr val="222222"/>
                </a:solidFill>
                <a:highlight>
                  <a:srgbClr val="FFFFFF"/>
                </a:highlight>
                <a:latin typeface="Arial"/>
                <a:ea typeface="Arial"/>
                <a:cs typeface="Arial"/>
                <a:sym typeface="Arial"/>
              </a:rPr>
              <a:t>TX House: 150 seats  64 D / 8</a:t>
            </a:r>
            <a:r>
              <a:rPr lang="en-US" sz="2400">
                <a:solidFill>
                  <a:srgbClr val="222222"/>
                </a:solidFill>
                <a:highlight>
                  <a:srgbClr val="FFFFFF"/>
                </a:highlight>
                <a:latin typeface="Arial"/>
                <a:ea typeface="Arial"/>
                <a:cs typeface="Arial"/>
                <a:sym typeface="Arial"/>
              </a:rPr>
              <a:t>2R /</a:t>
            </a:r>
            <a:r>
              <a:rPr lang="en-US" sz="2400">
                <a:solidFill>
                  <a:srgbClr val="222222"/>
                </a:solidFill>
                <a:highlight>
                  <a:srgbClr val="FFFFFF"/>
                </a:highlight>
                <a:latin typeface="Arial"/>
                <a:ea typeface="Arial"/>
                <a:cs typeface="Arial"/>
                <a:sym typeface="Arial"/>
              </a:rPr>
              <a:t> 3 vacant</a:t>
            </a:r>
            <a:endParaRPr sz="2400">
              <a:solidFill>
                <a:srgbClr val="222222"/>
              </a:solidFill>
              <a:highlight>
                <a:srgbClr val="FFFFFF"/>
              </a:highlight>
              <a:latin typeface="Arial"/>
              <a:ea typeface="Arial"/>
              <a:cs typeface="Arial"/>
              <a:sym typeface="Arial"/>
            </a:endParaRPr>
          </a:p>
          <a:p>
            <a:pPr indent="0" lvl="0" marL="0" rtl="0" algn="l">
              <a:spcBef>
                <a:spcPts val="560"/>
              </a:spcBef>
              <a:spcAft>
                <a:spcPts val="0"/>
              </a:spcAft>
              <a:buClr>
                <a:schemeClr val="dk1"/>
              </a:buClr>
              <a:buSzPts val="1100"/>
              <a:buFont typeface="Arial"/>
              <a:buNone/>
            </a:pPr>
            <a:r>
              <a:rPr lang="en-US" sz="2400">
                <a:solidFill>
                  <a:srgbClr val="222222"/>
                </a:solidFill>
                <a:highlight>
                  <a:srgbClr val="FFFFFF"/>
                </a:highlight>
                <a:latin typeface="Arial"/>
                <a:ea typeface="Arial"/>
                <a:cs typeface="Arial"/>
                <a:sym typeface="Arial"/>
              </a:rPr>
              <a:t>MI House: 110 seats . 51 D / 58R / 1 vacant</a:t>
            </a:r>
            <a:endParaRPr sz="2400">
              <a:solidFill>
                <a:srgbClr val="222222"/>
              </a:solidFill>
              <a:highlight>
                <a:srgbClr val="FFFFFF"/>
              </a:highlight>
              <a:latin typeface="Arial"/>
              <a:ea typeface="Arial"/>
              <a:cs typeface="Arial"/>
              <a:sym typeface="Arial"/>
            </a:endParaRPr>
          </a:p>
          <a:p>
            <a:pPr indent="0" lvl="0" marL="0" rtl="0" algn="l">
              <a:spcBef>
                <a:spcPts val="560"/>
              </a:spcBef>
              <a:spcAft>
                <a:spcPts val="0"/>
              </a:spcAft>
              <a:buClr>
                <a:schemeClr val="dk1"/>
              </a:buClr>
              <a:buSzPts val="1100"/>
              <a:buFont typeface="Arial"/>
              <a:buNone/>
            </a:pPr>
            <a:r>
              <a:rPr lang="en-US" sz="2400">
                <a:solidFill>
                  <a:srgbClr val="222222"/>
                </a:solidFill>
                <a:highlight>
                  <a:srgbClr val="FFFFFF"/>
                </a:highlight>
                <a:latin typeface="Arial"/>
                <a:ea typeface="Arial"/>
                <a:cs typeface="Arial"/>
                <a:sym typeface="Arial"/>
              </a:rPr>
              <a:t>PA Senate: 50 seats. 21 D / 27 R  /1 O / 1 vacant.</a:t>
            </a:r>
            <a:endParaRPr sz="2400">
              <a:solidFill>
                <a:srgbClr val="222222"/>
              </a:solidFill>
              <a:highlight>
                <a:srgbClr val="FFFFFF"/>
              </a:highlight>
              <a:latin typeface="Arial"/>
              <a:ea typeface="Arial"/>
              <a:cs typeface="Arial"/>
              <a:sym typeface="Arial"/>
            </a:endParaRPr>
          </a:p>
          <a:p>
            <a:pPr indent="0" lvl="0" marL="0" rtl="0" algn="l">
              <a:spcBef>
                <a:spcPts val="560"/>
              </a:spcBef>
              <a:spcAft>
                <a:spcPts val="0"/>
              </a:spcAft>
              <a:buClr>
                <a:schemeClr val="dk1"/>
              </a:buClr>
              <a:buSzPts val="1100"/>
              <a:buFont typeface="Arial"/>
              <a:buNone/>
            </a:pPr>
            <a:r>
              <a:rPr lang="en-US" sz="2400">
                <a:solidFill>
                  <a:srgbClr val="222222"/>
                </a:solidFill>
                <a:highlight>
                  <a:srgbClr val="FFFFFF"/>
                </a:highlight>
                <a:latin typeface="Arial"/>
                <a:ea typeface="Arial"/>
                <a:cs typeface="Arial"/>
                <a:sym typeface="Arial"/>
              </a:rPr>
              <a:t>PA House:  203 seats. 93 D / 110 R </a:t>
            </a:r>
            <a:endParaRPr sz="2400">
              <a:solidFill>
                <a:srgbClr val="222222"/>
              </a:solidFill>
              <a:highlight>
                <a:srgbClr val="FFFFFF"/>
              </a:highlight>
              <a:latin typeface="Arial"/>
              <a:ea typeface="Arial"/>
              <a:cs typeface="Arial"/>
              <a:sym typeface="Arial"/>
            </a:endParaRPr>
          </a:p>
          <a:p>
            <a:pPr indent="0" lvl="0" marL="0" rtl="0" algn="l">
              <a:spcBef>
                <a:spcPts val="560"/>
              </a:spcBef>
              <a:spcAft>
                <a:spcPts val="0"/>
              </a:spcAft>
              <a:buClr>
                <a:schemeClr val="dk1"/>
              </a:buClr>
              <a:buSzPts val="1100"/>
              <a:buFont typeface="Arial"/>
              <a:buNone/>
            </a:pPr>
            <a:r>
              <a:rPr lang="en-US" sz="2400">
                <a:solidFill>
                  <a:srgbClr val="222222"/>
                </a:solidFill>
                <a:highlight>
                  <a:srgbClr val="FFFFFF"/>
                </a:highlight>
                <a:latin typeface="Arial"/>
                <a:ea typeface="Arial"/>
                <a:cs typeface="Arial"/>
                <a:sym typeface="Arial"/>
              </a:rPr>
              <a:t>NC Senate: 50 seats. 21 D / 29 R</a:t>
            </a:r>
            <a:endParaRPr sz="2400">
              <a:solidFill>
                <a:srgbClr val="222222"/>
              </a:solidFill>
              <a:highlight>
                <a:srgbClr val="FFFFFF"/>
              </a:highlight>
              <a:latin typeface="Arial"/>
              <a:ea typeface="Arial"/>
              <a:cs typeface="Arial"/>
              <a:sym typeface="Arial"/>
            </a:endParaRPr>
          </a:p>
          <a:p>
            <a:pPr indent="0" lvl="0" marL="0" marR="0" rtl="0" algn="l">
              <a:lnSpc>
                <a:spcPct val="100000"/>
              </a:lnSpc>
              <a:spcBef>
                <a:spcPts val="560"/>
              </a:spcBef>
              <a:spcAft>
                <a:spcPts val="0"/>
              </a:spcAft>
              <a:buClr>
                <a:schemeClr val="dk1"/>
              </a:buClr>
              <a:buSzPts val="1100"/>
              <a:buFont typeface="Arial"/>
              <a:buNone/>
            </a:pPr>
            <a:r>
              <a:rPr lang="en-US" sz="2400">
                <a:solidFill>
                  <a:srgbClr val="222222"/>
                </a:solidFill>
                <a:highlight>
                  <a:srgbClr val="FFFFFF"/>
                </a:highlight>
                <a:latin typeface="Arial"/>
                <a:ea typeface="Arial"/>
                <a:cs typeface="Arial"/>
                <a:sym typeface="Arial"/>
              </a:rPr>
              <a:t>NC House: </a:t>
            </a:r>
            <a:r>
              <a:rPr lang="en-US" sz="2400">
                <a:solidFill>
                  <a:srgbClr val="222222"/>
                </a:solidFill>
                <a:highlight>
                  <a:srgbClr val="FFFFFF"/>
                </a:highlight>
                <a:latin typeface="Arial"/>
                <a:ea typeface="Arial"/>
                <a:cs typeface="Arial"/>
                <a:sym typeface="Arial"/>
              </a:rPr>
              <a:t>120 seats. 55 D / 65 R</a:t>
            </a:r>
            <a:endParaRPr sz="2400">
              <a:solidFill>
                <a:srgbClr val="222222"/>
              </a:solidFill>
              <a:highlight>
                <a:srgbClr val="FFFFFF"/>
              </a:highlight>
              <a:latin typeface="Arial"/>
              <a:ea typeface="Arial"/>
              <a:cs typeface="Arial"/>
              <a:sym typeface="Arial"/>
            </a:endParaRPr>
          </a:p>
          <a:p>
            <a:pPr indent="0" lvl="0" marL="0" marR="0" rtl="0" algn="l">
              <a:lnSpc>
                <a:spcPct val="100000"/>
              </a:lnSpc>
              <a:spcBef>
                <a:spcPts val="560"/>
              </a:spcBef>
              <a:spcAft>
                <a:spcPts val="0"/>
              </a:spcAft>
              <a:buClr>
                <a:schemeClr val="dk1"/>
              </a:buClr>
              <a:buSzPts val="1100"/>
              <a:buFont typeface="Arial"/>
              <a:buNone/>
            </a:pPr>
            <a:r>
              <a:rPr lang="en-US" sz="2400">
                <a:solidFill>
                  <a:srgbClr val="222222"/>
                </a:solidFill>
                <a:highlight>
                  <a:srgbClr val="FFFFFF"/>
                </a:highlight>
                <a:latin typeface="Arial"/>
                <a:ea typeface="Arial"/>
                <a:cs typeface="Arial"/>
                <a:sym typeface="Arial"/>
              </a:rPr>
              <a:t>CO Senate:  35 seats.  19 D / 16 R</a:t>
            </a:r>
            <a:endParaRPr sz="2400">
              <a:solidFill>
                <a:srgbClr val="222222"/>
              </a:solidFill>
              <a:highlight>
                <a:srgbClr val="FFFFFF"/>
              </a:highlight>
              <a:latin typeface="Arial"/>
              <a:ea typeface="Arial"/>
              <a:cs typeface="Arial"/>
              <a:sym typeface="Arial"/>
            </a:endParaRPr>
          </a:p>
          <a:p>
            <a:pPr indent="0" lvl="0" marL="0" marR="0" rtl="0" algn="l">
              <a:lnSpc>
                <a:spcPct val="100000"/>
              </a:lnSpc>
              <a:spcBef>
                <a:spcPts val="560"/>
              </a:spcBef>
              <a:spcAft>
                <a:spcPts val="0"/>
              </a:spcAft>
              <a:buClr>
                <a:schemeClr val="dk1"/>
              </a:buClr>
              <a:buSzPts val="1100"/>
              <a:buFont typeface="Arial"/>
              <a:buNone/>
            </a:pPr>
            <a:r>
              <a:rPr lang="en-US" sz="2400">
                <a:solidFill>
                  <a:srgbClr val="222222"/>
                </a:solidFill>
                <a:highlight>
                  <a:srgbClr val="FFFFFF"/>
                </a:highlight>
                <a:latin typeface="Arial"/>
                <a:ea typeface="Arial"/>
                <a:cs typeface="Arial"/>
                <a:sym typeface="Arial"/>
              </a:rPr>
              <a:t>GA Senate: 56 seats.  21 D / 35 R</a:t>
            </a:r>
            <a:endParaRPr sz="2400">
              <a:solidFill>
                <a:srgbClr val="222222"/>
              </a:solidFill>
              <a:highlight>
                <a:srgbClr val="FFFFFF"/>
              </a:highlight>
              <a:latin typeface="Arial"/>
              <a:ea typeface="Arial"/>
              <a:cs typeface="Arial"/>
              <a:sym typeface="Arial"/>
            </a:endParaRPr>
          </a:p>
          <a:p>
            <a:pPr indent="0" lvl="0" marL="0" marR="0" rtl="0" algn="l">
              <a:lnSpc>
                <a:spcPct val="100000"/>
              </a:lnSpc>
              <a:spcBef>
                <a:spcPts val="560"/>
              </a:spcBef>
              <a:spcAft>
                <a:spcPts val="0"/>
              </a:spcAft>
              <a:buClr>
                <a:schemeClr val="dk1"/>
              </a:buClr>
              <a:buSzPts val="1100"/>
              <a:buFont typeface="Arial"/>
              <a:buNone/>
            </a:pPr>
            <a:r>
              <a:rPr lang="en-US" sz="2400">
                <a:solidFill>
                  <a:srgbClr val="222222"/>
                </a:solidFill>
                <a:highlight>
                  <a:srgbClr val="FFFFFF"/>
                </a:highlight>
                <a:latin typeface="Arial"/>
                <a:ea typeface="Arial"/>
                <a:cs typeface="Arial"/>
                <a:sym typeface="Arial"/>
              </a:rPr>
              <a:t>GA House: 180 seats.  75 D / 104 R / 1 vacant</a:t>
            </a:r>
            <a:endParaRPr sz="2400">
              <a:solidFill>
                <a:srgbClr val="222222"/>
              </a:solidFill>
              <a:highlight>
                <a:srgbClr val="FFFFFF"/>
              </a:highlight>
              <a:latin typeface="Arial"/>
              <a:ea typeface="Arial"/>
              <a:cs typeface="Arial"/>
              <a:sym typeface="Arial"/>
            </a:endParaRPr>
          </a:p>
          <a:p>
            <a:pPr indent="0" lvl="0" marL="0" marR="0" rtl="0" algn="l">
              <a:lnSpc>
                <a:spcPct val="100000"/>
              </a:lnSpc>
              <a:spcBef>
                <a:spcPts val="560"/>
              </a:spcBef>
              <a:spcAft>
                <a:spcPts val="0"/>
              </a:spcAft>
              <a:buClr>
                <a:schemeClr val="dk1"/>
              </a:buClr>
              <a:buSzPts val="1100"/>
              <a:buFont typeface="Arial"/>
              <a:buNone/>
            </a:pPr>
            <a:r>
              <a:rPr lang="en-US" sz="2400">
                <a:solidFill>
                  <a:srgbClr val="222222"/>
                </a:solidFill>
                <a:highlight>
                  <a:srgbClr val="FFFFFF"/>
                </a:highlight>
                <a:latin typeface="Arial"/>
                <a:ea typeface="Arial"/>
                <a:cs typeface="Arial"/>
                <a:sym typeface="Arial"/>
              </a:rPr>
              <a:t> WI State Assembly: 99 seats.  36 D / 63 R</a:t>
            </a:r>
            <a:endParaRPr sz="2400">
              <a:solidFill>
                <a:srgbClr val="222222"/>
              </a:solidFill>
              <a:highlight>
                <a:srgbClr val="FFFFFF"/>
              </a:highlight>
              <a:latin typeface="Arial"/>
              <a:ea typeface="Arial"/>
              <a:cs typeface="Arial"/>
              <a:sym typeface="Arial"/>
            </a:endParaRPr>
          </a:p>
          <a:p>
            <a:pPr indent="0" lvl="0" marL="0" marR="0" rtl="0" algn="l">
              <a:lnSpc>
                <a:spcPct val="100000"/>
              </a:lnSpc>
              <a:spcBef>
                <a:spcPts val="560"/>
              </a:spcBef>
              <a:spcAft>
                <a:spcPts val="0"/>
              </a:spcAft>
              <a:buClr>
                <a:schemeClr val="dk1"/>
              </a:buClr>
              <a:buSzPts val="1100"/>
              <a:buFont typeface="Arial"/>
              <a:buNone/>
            </a:pPr>
            <a:r>
              <a:rPr lang="en-US" sz="2400">
                <a:solidFill>
                  <a:srgbClr val="222222"/>
                </a:solidFill>
                <a:highlight>
                  <a:srgbClr val="FFFFFF"/>
                </a:highlight>
                <a:latin typeface="Arial"/>
                <a:ea typeface="Arial"/>
                <a:cs typeface="Arial"/>
                <a:sym typeface="Arial"/>
              </a:rPr>
              <a:t> FL Senate:  40 seats.  17 D / 23 R</a:t>
            </a:r>
            <a:endParaRPr sz="2400">
              <a:solidFill>
                <a:srgbClr val="222222"/>
              </a:solidFill>
              <a:highlight>
                <a:srgbClr val="FFFFFF"/>
              </a:highlight>
              <a:latin typeface="Arial"/>
              <a:ea typeface="Arial"/>
              <a:cs typeface="Arial"/>
              <a:sym typeface="Arial"/>
            </a:endParaRPr>
          </a:p>
          <a:p>
            <a:pPr indent="0" lvl="0" marL="0" marR="0" rtl="0" algn="l">
              <a:lnSpc>
                <a:spcPct val="100000"/>
              </a:lnSpc>
              <a:spcBef>
                <a:spcPts val="560"/>
              </a:spcBef>
              <a:spcAft>
                <a:spcPts val="0"/>
              </a:spcAft>
              <a:buClr>
                <a:schemeClr val="dk1"/>
              </a:buClr>
              <a:buSzPts val="1100"/>
              <a:buFont typeface="Arial"/>
              <a:buNone/>
            </a:pPr>
            <a:r>
              <a:rPr lang="en-US" sz="2400">
                <a:solidFill>
                  <a:srgbClr val="222222"/>
                </a:solidFill>
                <a:highlight>
                  <a:srgbClr val="FFFFFF"/>
                </a:highlight>
                <a:latin typeface="Arial"/>
                <a:ea typeface="Arial"/>
                <a:cs typeface="Arial"/>
                <a:sym typeface="Arial"/>
              </a:rPr>
              <a:t> FL House:  120 seats.  47 D / 73 R</a:t>
            </a:r>
            <a:endParaRPr sz="2400">
              <a:solidFill>
                <a:srgbClr val="222222"/>
              </a:solidFill>
              <a:highlight>
                <a:srgbClr val="FFFFFF"/>
              </a:highlight>
              <a:latin typeface="Arial"/>
              <a:ea typeface="Arial"/>
              <a:cs typeface="Arial"/>
              <a:sym typeface="Arial"/>
            </a:endParaRPr>
          </a:p>
          <a:p>
            <a:pPr indent="0" lvl="0" marL="0" marR="0" rtl="0" algn="l">
              <a:lnSpc>
                <a:spcPct val="100000"/>
              </a:lnSpc>
              <a:spcBef>
                <a:spcPts val="560"/>
              </a:spcBef>
              <a:spcAft>
                <a:spcPts val="0"/>
              </a:spcAft>
              <a:buClr>
                <a:schemeClr val="dk1"/>
              </a:buClr>
              <a:buSzPts val="1100"/>
              <a:buFont typeface="Arial"/>
              <a:buNone/>
            </a:pPr>
            <a:r>
              <a:t/>
            </a:r>
            <a:endParaRPr sz="2400">
              <a:solidFill>
                <a:srgbClr val="222222"/>
              </a:solidFill>
              <a:highlight>
                <a:srgbClr val="FFFFFF"/>
              </a:highlight>
              <a:latin typeface="Arial"/>
              <a:ea typeface="Arial"/>
              <a:cs typeface="Arial"/>
              <a:sym typeface="Arial"/>
            </a:endParaRPr>
          </a:p>
          <a:p>
            <a:pPr indent="0" lvl="0" marL="0" rtl="0" algn="l">
              <a:spcBef>
                <a:spcPts val="560"/>
              </a:spcBef>
              <a:spcAft>
                <a:spcPts val="0"/>
              </a:spcAft>
              <a:buNone/>
            </a:pPr>
            <a:r>
              <a:t/>
            </a:r>
            <a:endParaRPr sz="2400">
              <a:solidFill>
                <a:srgbClr val="000000"/>
              </a:solidFill>
              <a:highlight>
                <a:srgbClr val="FFFFFF"/>
              </a:highlight>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 name="Shape 107"/>
        <p:cNvGrpSpPr/>
        <p:nvPr/>
      </p:nvGrpSpPr>
      <p:grpSpPr>
        <a:xfrm>
          <a:off x="0" y="0"/>
          <a:ext cx="0" cy="0"/>
          <a:chOff x="0" y="0"/>
          <a:chExt cx="0" cy="0"/>
        </a:xfrm>
      </p:grpSpPr>
      <p:sp>
        <p:nvSpPr>
          <p:cNvPr id="108" name="Google Shape;108;p16"/>
          <p:cNvSpPr txBox="1"/>
          <p:nvPr>
            <p:ph type="title"/>
          </p:nvPr>
        </p:nvSpPr>
        <p:spPr>
          <a:xfrm>
            <a:off x="609441" y="274638"/>
            <a:ext cx="10969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rgbClr val="28A8E0"/>
                </a:solidFill>
                <a:latin typeface="Georgia"/>
                <a:ea typeface="Georgia"/>
                <a:cs typeface="Georgia"/>
                <a:sym typeface="Georgia"/>
              </a:rPr>
              <a:t>Census and Redistricting</a:t>
            </a:r>
            <a:endParaRPr/>
          </a:p>
        </p:txBody>
      </p:sp>
      <p:pic>
        <p:nvPicPr>
          <p:cNvPr id="109" name="Google Shape;109;p16"/>
          <p:cNvPicPr preferRelativeResize="0"/>
          <p:nvPr/>
        </p:nvPicPr>
        <p:blipFill rotWithShape="1">
          <a:blip r:embed="rId3">
            <a:alphaModFix/>
          </a:blip>
          <a:srcRect b="15196" l="0" r="0" t="0"/>
          <a:stretch/>
        </p:blipFill>
        <p:spPr>
          <a:xfrm>
            <a:off x="167575" y="1252700"/>
            <a:ext cx="9098373" cy="5146575"/>
          </a:xfrm>
          <a:prstGeom prst="rect">
            <a:avLst/>
          </a:prstGeom>
          <a:noFill/>
          <a:ln>
            <a:noFill/>
          </a:ln>
        </p:spPr>
      </p:pic>
      <p:pic>
        <p:nvPicPr>
          <p:cNvPr id="110" name="Google Shape;110;p16"/>
          <p:cNvPicPr preferRelativeResize="0"/>
          <p:nvPr/>
        </p:nvPicPr>
        <p:blipFill>
          <a:blip r:embed="rId4">
            <a:alphaModFix/>
          </a:blip>
          <a:stretch>
            <a:fillRect/>
          </a:stretch>
        </p:blipFill>
        <p:spPr>
          <a:xfrm>
            <a:off x="46750" y="5617519"/>
            <a:ext cx="1960927" cy="1143000"/>
          </a:xfrm>
          <a:prstGeom prst="rect">
            <a:avLst/>
          </a:prstGeom>
          <a:noFill/>
          <a:ln>
            <a:noFill/>
          </a:ln>
        </p:spPr>
      </p:pic>
      <p:pic>
        <p:nvPicPr>
          <p:cNvPr id="111" name="Google Shape;111;p16"/>
          <p:cNvPicPr preferRelativeResize="0"/>
          <p:nvPr/>
        </p:nvPicPr>
        <p:blipFill rotWithShape="1">
          <a:blip r:embed="rId5">
            <a:alphaModFix/>
          </a:blip>
          <a:srcRect b="22740" l="0" r="0" t="14594"/>
          <a:stretch/>
        </p:blipFill>
        <p:spPr>
          <a:xfrm>
            <a:off x="8474075" y="5545700"/>
            <a:ext cx="3486150" cy="1241575"/>
          </a:xfrm>
          <a:prstGeom prst="rect">
            <a:avLst/>
          </a:prstGeom>
          <a:noFill/>
          <a:ln>
            <a:noFill/>
          </a:ln>
        </p:spPr>
      </p:pic>
      <p:pic>
        <p:nvPicPr>
          <p:cNvPr id="112" name="Google Shape;112;p16"/>
          <p:cNvPicPr preferRelativeResize="0"/>
          <p:nvPr/>
        </p:nvPicPr>
        <p:blipFill rotWithShape="1">
          <a:blip r:embed="rId6">
            <a:alphaModFix/>
          </a:blip>
          <a:srcRect b="20356" l="0" r="0" t="13806"/>
          <a:stretch/>
        </p:blipFill>
        <p:spPr>
          <a:xfrm>
            <a:off x="8337796" y="4380325"/>
            <a:ext cx="3314700" cy="1241575"/>
          </a:xfrm>
          <a:prstGeom prst="rect">
            <a:avLst/>
          </a:prstGeom>
          <a:noFill/>
          <a:ln>
            <a:noFill/>
          </a:ln>
        </p:spPr>
      </p:pic>
      <p:pic>
        <p:nvPicPr>
          <p:cNvPr id="113" name="Google Shape;113;p16"/>
          <p:cNvPicPr preferRelativeResize="0"/>
          <p:nvPr/>
        </p:nvPicPr>
        <p:blipFill rotWithShape="1">
          <a:blip r:embed="rId7">
            <a:alphaModFix/>
          </a:blip>
          <a:srcRect b="15668" l="0" r="0" t="0"/>
          <a:stretch/>
        </p:blipFill>
        <p:spPr>
          <a:xfrm>
            <a:off x="8370619" y="2852050"/>
            <a:ext cx="2601750" cy="1485175"/>
          </a:xfrm>
          <a:prstGeom prst="rect">
            <a:avLst/>
          </a:prstGeom>
          <a:noFill/>
          <a:ln>
            <a:noFill/>
          </a:ln>
        </p:spPr>
      </p:pic>
      <p:pic>
        <p:nvPicPr>
          <p:cNvPr id="114" name="Google Shape;114;p16"/>
          <p:cNvPicPr preferRelativeResize="0"/>
          <p:nvPr/>
        </p:nvPicPr>
        <p:blipFill rotWithShape="1">
          <a:blip r:embed="rId8">
            <a:alphaModFix/>
          </a:blip>
          <a:srcRect b="23564" l="0" r="0" t="0"/>
          <a:stretch/>
        </p:blipFill>
        <p:spPr>
          <a:xfrm>
            <a:off x="8337475" y="1611100"/>
            <a:ext cx="2743200" cy="14851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grpSp>
        <p:nvGrpSpPr>
          <p:cNvPr id="120" name="Google Shape;120;p17"/>
          <p:cNvGrpSpPr/>
          <p:nvPr/>
        </p:nvGrpSpPr>
        <p:grpSpPr>
          <a:xfrm>
            <a:off x="1568241" y="2135927"/>
            <a:ext cx="9052220" cy="4526100"/>
            <a:chOff x="1086153" y="2235352"/>
            <a:chExt cx="9052220" cy="4526100"/>
          </a:xfrm>
        </p:grpSpPr>
        <p:pic>
          <p:nvPicPr>
            <p:cNvPr id="121" name="Google Shape;121;p17"/>
            <p:cNvPicPr preferRelativeResize="0"/>
            <p:nvPr/>
          </p:nvPicPr>
          <p:blipFill>
            <a:blip r:embed="rId3">
              <a:alphaModFix/>
            </a:blip>
            <a:stretch>
              <a:fillRect/>
            </a:stretch>
          </p:blipFill>
          <p:spPr>
            <a:xfrm>
              <a:off x="1086153" y="2235352"/>
              <a:ext cx="9052220" cy="4526100"/>
            </a:xfrm>
            <a:prstGeom prst="rect">
              <a:avLst/>
            </a:prstGeom>
            <a:noFill/>
            <a:ln>
              <a:noFill/>
            </a:ln>
          </p:spPr>
        </p:pic>
        <p:sp>
          <p:nvSpPr>
            <p:cNvPr id="122" name="Google Shape;122;p17"/>
            <p:cNvSpPr txBox="1"/>
            <p:nvPr/>
          </p:nvSpPr>
          <p:spPr>
            <a:xfrm>
              <a:off x="5805375" y="5233875"/>
              <a:ext cx="1035300" cy="68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solidFill>
                    <a:srgbClr val="9900FF"/>
                  </a:solidFill>
                  <a:latin typeface="Proxima Nova"/>
                  <a:ea typeface="Proxima Nova"/>
                  <a:cs typeface="Proxima Nova"/>
                  <a:sym typeface="Proxima Nova"/>
                </a:rPr>
                <a:t>33</a:t>
              </a:r>
              <a:endParaRPr b="1" sz="3600">
                <a:solidFill>
                  <a:srgbClr val="9900FF"/>
                </a:solidFill>
                <a:latin typeface="Proxima Nova"/>
                <a:ea typeface="Proxima Nova"/>
                <a:cs typeface="Proxima Nova"/>
                <a:sym typeface="Proxima Nova"/>
              </a:endParaRPr>
            </a:p>
          </p:txBody>
        </p:sp>
        <p:sp>
          <p:nvSpPr>
            <p:cNvPr id="123" name="Google Shape;123;p17"/>
            <p:cNvSpPr txBox="1"/>
            <p:nvPr/>
          </p:nvSpPr>
          <p:spPr>
            <a:xfrm>
              <a:off x="8261041" y="3166225"/>
              <a:ext cx="713100" cy="688800"/>
            </a:xfrm>
            <a:prstGeom prst="rect">
              <a:avLst/>
            </a:prstGeom>
            <a:gradFill>
              <a:gsLst>
                <a:gs pos="0">
                  <a:srgbClr val="DDDDDD"/>
                </a:gs>
                <a:gs pos="100000">
                  <a:srgbClr val="919191"/>
                </a:gs>
              </a:gsLst>
              <a:path path="circle">
                <a:fillToRect b="50%" l="50%" r="50%" t="50%"/>
              </a:path>
              <a:tileRect/>
            </a:gra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solidFill>
                    <a:srgbClr val="1155CC"/>
                  </a:solidFill>
                  <a:latin typeface="Proxima Nova"/>
                  <a:ea typeface="Proxima Nova"/>
                  <a:cs typeface="Proxima Nova"/>
                  <a:sym typeface="Proxima Nova"/>
                </a:rPr>
                <a:t>12</a:t>
              </a:r>
              <a:endParaRPr b="1" sz="3600">
                <a:solidFill>
                  <a:srgbClr val="1155CC"/>
                </a:solidFill>
                <a:latin typeface="Proxima Nova"/>
                <a:ea typeface="Proxima Nova"/>
                <a:cs typeface="Proxima Nova"/>
                <a:sym typeface="Proxima Nova"/>
              </a:endParaRPr>
            </a:p>
          </p:txBody>
        </p:sp>
        <p:sp>
          <p:nvSpPr>
            <p:cNvPr id="124" name="Google Shape;124;p17"/>
            <p:cNvSpPr txBox="1"/>
            <p:nvPr/>
          </p:nvSpPr>
          <p:spPr>
            <a:xfrm>
              <a:off x="2392950" y="4896275"/>
              <a:ext cx="713100" cy="68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solidFill>
                    <a:srgbClr val="CC0000"/>
                  </a:solidFill>
                  <a:latin typeface="Proxima Nova"/>
                  <a:ea typeface="Proxima Nova"/>
                  <a:cs typeface="Proxima Nova"/>
                  <a:sym typeface="Proxima Nova"/>
                </a:rPr>
                <a:t>21</a:t>
              </a:r>
              <a:endParaRPr b="1" sz="3600">
                <a:solidFill>
                  <a:srgbClr val="CC0000"/>
                </a:solidFill>
                <a:latin typeface="Proxima Nova"/>
                <a:ea typeface="Proxima Nova"/>
                <a:cs typeface="Proxima Nova"/>
                <a:sym typeface="Proxima Nova"/>
              </a:endParaRPr>
            </a:p>
          </p:txBody>
        </p:sp>
      </p:grpSp>
      <p:sp>
        <p:nvSpPr>
          <p:cNvPr id="125" name="Google Shape;125;p17"/>
          <p:cNvSpPr txBox="1"/>
          <p:nvPr>
            <p:ph type="title"/>
          </p:nvPr>
        </p:nvSpPr>
        <p:spPr>
          <a:xfrm>
            <a:off x="609441" y="274638"/>
            <a:ext cx="10969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rgbClr val="28A8E0"/>
                </a:solidFill>
                <a:latin typeface="Georgia"/>
                <a:ea typeface="Georgia"/>
                <a:cs typeface="Georgia"/>
                <a:sym typeface="Georgia"/>
              </a:rPr>
              <a:t>States Control Redistricting</a:t>
            </a:r>
            <a:endParaRPr/>
          </a:p>
        </p:txBody>
      </p:sp>
      <p:sp>
        <p:nvSpPr>
          <p:cNvPr id="126" name="Google Shape;126;p17"/>
          <p:cNvSpPr txBox="1"/>
          <p:nvPr>
            <p:ph idx="1" type="body"/>
          </p:nvPr>
        </p:nvSpPr>
        <p:spPr>
          <a:xfrm>
            <a:off x="445425" y="1221250"/>
            <a:ext cx="10969800" cy="11430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sz="3000">
                <a:solidFill>
                  <a:srgbClr val="434343"/>
                </a:solidFill>
                <a:latin typeface="Georgia"/>
                <a:ea typeface="Georgia"/>
                <a:cs typeface="Georgia"/>
                <a:sym typeface="Georgia"/>
              </a:rPr>
              <a:t>The party in power draws the maps!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 name="Shape 130"/>
        <p:cNvGrpSpPr/>
        <p:nvPr/>
      </p:nvGrpSpPr>
      <p:grpSpPr>
        <a:xfrm>
          <a:off x="0" y="0"/>
          <a:ext cx="0" cy="0"/>
          <a:chOff x="0" y="0"/>
          <a:chExt cx="0" cy="0"/>
        </a:xfrm>
      </p:grpSpPr>
      <p:sp>
        <p:nvSpPr>
          <p:cNvPr id="131" name="Google Shape;131;p1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a:solidFill>
                  <a:srgbClr val="28A8E0"/>
                </a:solidFill>
                <a:latin typeface="Georgia"/>
                <a:ea typeface="Georgia"/>
                <a:cs typeface="Georgia"/>
                <a:sym typeface="Georgia"/>
              </a:rPr>
              <a:t>What Happened?!</a:t>
            </a:r>
            <a:endParaRPr/>
          </a:p>
          <a:p>
            <a:pPr indent="0" lvl="0" marL="0" marR="0" rtl="0" algn="l">
              <a:spcBef>
                <a:spcPts val="0"/>
              </a:spcBef>
              <a:spcAft>
                <a:spcPts val="0"/>
              </a:spcAft>
              <a:buClr>
                <a:srgbClr val="28A8E0"/>
              </a:buClr>
              <a:buSzPts val="4400"/>
              <a:buFont typeface="Georgia"/>
              <a:buNone/>
            </a:pPr>
            <a:r>
              <a:t/>
            </a:r>
            <a:endParaRPr/>
          </a:p>
        </p:txBody>
      </p:sp>
      <p:sp>
        <p:nvSpPr>
          <p:cNvPr id="132" name="Google Shape;132;p18"/>
          <p:cNvSpPr/>
          <p:nvPr/>
        </p:nvSpPr>
        <p:spPr>
          <a:xfrm>
            <a:off x="0" y="6400521"/>
            <a:ext cx="12188700" cy="342600"/>
          </a:xfrm>
          <a:prstGeom prst="rect">
            <a:avLst/>
          </a:prstGeom>
          <a:solidFill>
            <a:srgbClr val="28A8E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1" marL="457200" marR="0" rtl="0" algn="l">
              <a:spcBef>
                <a:spcPts val="0"/>
              </a:spcBef>
              <a:spcAft>
                <a:spcPts val="0"/>
              </a:spcAft>
              <a:buNone/>
            </a:pPr>
            <a:r>
              <a:t/>
            </a:r>
            <a:endParaRPr b="0" i="0" sz="4000" u="none" cap="none" strike="noStrike">
              <a:solidFill>
                <a:schemeClr val="lt1"/>
              </a:solidFill>
              <a:latin typeface="Calibri"/>
              <a:ea typeface="Calibri"/>
              <a:cs typeface="Calibri"/>
              <a:sym typeface="Calibri"/>
            </a:endParaRPr>
          </a:p>
        </p:txBody>
      </p:sp>
      <p:sp>
        <p:nvSpPr>
          <p:cNvPr id="133" name="Google Shape;133;p18"/>
          <p:cNvSpPr/>
          <p:nvPr/>
        </p:nvSpPr>
        <p:spPr>
          <a:xfrm>
            <a:off x="0" y="6350388"/>
            <a:ext cx="121887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Blue + Red for a Bluer Tomorrow  |  www.sisterdistrictma.com</a:t>
            </a:r>
            <a:endParaRPr sz="1800">
              <a:solidFill>
                <a:schemeClr val="lt1"/>
              </a:solidFill>
              <a:latin typeface="Calibri"/>
              <a:ea typeface="Calibri"/>
              <a:cs typeface="Calibri"/>
              <a:sym typeface="Calibri"/>
            </a:endParaRPr>
          </a:p>
        </p:txBody>
      </p:sp>
      <p:pic>
        <p:nvPicPr>
          <p:cNvPr id="134" name="Google Shape;134;p18" title="Points scored"/>
          <p:cNvPicPr preferRelativeResize="0"/>
          <p:nvPr/>
        </p:nvPicPr>
        <p:blipFill>
          <a:blip r:embed="rId3">
            <a:alphaModFix/>
          </a:blip>
          <a:stretch>
            <a:fillRect/>
          </a:stretch>
        </p:blipFill>
        <p:spPr>
          <a:xfrm>
            <a:off x="152400" y="1409576"/>
            <a:ext cx="7744074" cy="4788425"/>
          </a:xfrm>
          <a:prstGeom prst="rect">
            <a:avLst/>
          </a:prstGeom>
          <a:noFill/>
          <a:ln>
            <a:noFill/>
          </a:ln>
        </p:spPr>
      </p:pic>
      <p:sp>
        <p:nvSpPr>
          <p:cNvPr id="135" name="Google Shape;135;p18"/>
          <p:cNvSpPr txBox="1"/>
          <p:nvPr/>
        </p:nvSpPr>
        <p:spPr>
          <a:xfrm>
            <a:off x="8460049" y="1805150"/>
            <a:ext cx="3555900" cy="3139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2000">
                <a:solidFill>
                  <a:srgbClr val="000000"/>
                </a:solidFill>
                <a:latin typeface="Proxima Nova"/>
                <a:ea typeface="Proxima Nova"/>
                <a:cs typeface="Proxima Nova"/>
                <a:sym typeface="Proxima Nova"/>
              </a:rPr>
              <a:t>Republicans quietly poured millions into state legislative races and Democrats lost approximately 1,000 seats between 2010-2016.</a:t>
            </a:r>
            <a:endParaRPr sz="2000">
              <a:latin typeface="Proxima Nova"/>
              <a:ea typeface="Proxima Nova"/>
              <a:cs typeface="Proxima Nova"/>
              <a:sym typeface="Proxima Nova"/>
            </a:endParaRPr>
          </a:p>
          <a:p>
            <a:pPr indent="0" lvl="0" marL="0" marR="0" rtl="0" algn="l">
              <a:spcBef>
                <a:spcPts val="0"/>
              </a:spcBef>
              <a:spcAft>
                <a:spcPts val="0"/>
              </a:spcAft>
              <a:buNone/>
            </a:pPr>
            <a:r>
              <a:t/>
            </a:r>
            <a:endParaRPr sz="2000">
              <a:solidFill>
                <a:srgbClr val="000000"/>
              </a:solidFill>
              <a:latin typeface="Proxima Nova"/>
              <a:ea typeface="Proxima Nova"/>
              <a:cs typeface="Proxima Nova"/>
              <a:sym typeface="Proxima Nova"/>
            </a:endParaRPr>
          </a:p>
          <a:p>
            <a:pPr indent="0" lvl="0" marL="0" rtl="0" algn="l">
              <a:spcBef>
                <a:spcPts val="0"/>
              </a:spcBef>
              <a:spcAft>
                <a:spcPts val="0"/>
              </a:spcAft>
              <a:buClr>
                <a:srgbClr val="000000"/>
              </a:buClr>
              <a:buFont typeface="Arial"/>
              <a:buNone/>
            </a:pPr>
            <a:r>
              <a:rPr lang="en-US" sz="1100">
                <a:solidFill>
                  <a:srgbClr val="000000"/>
                </a:solidFill>
              </a:rPr>
              <a:t>Data gathered from Ballotpedia.</a:t>
            </a:r>
            <a:endParaRPr sz="1800">
              <a:solidFill>
                <a:srgbClr val="000000"/>
              </a:solidFill>
              <a:latin typeface="Helvetica Neue Light"/>
              <a:ea typeface="Helvetica Neue Light"/>
              <a:cs typeface="Helvetica Neue Light"/>
              <a:sym typeface="Helvetica Neue Light"/>
            </a:endParaRPr>
          </a:p>
          <a:p>
            <a:pPr indent="0" lvl="0" marL="0" marR="0" rtl="0" algn="l">
              <a:spcBef>
                <a:spcPts val="0"/>
              </a:spcBef>
              <a:spcAft>
                <a:spcPts val="0"/>
              </a:spcAft>
              <a:buNone/>
            </a:pPr>
            <a:r>
              <a:t/>
            </a:r>
            <a:endParaRPr sz="1200">
              <a:solidFill>
                <a:srgbClr val="000000"/>
              </a:solidFill>
              <a:latin typeface="Proxima Nova"/>
              <a:ea typeface="Proxima Nova"/>
              <a:cs typeface="Proxima Nova"/>
              <a:sym typeface="Proxima Nova"/>
            </a:endParaRPr>
          </a:p>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pic>
        <p:nvPicPr>
          <p:cNvPr id="141" name="Google Shape;141;p19"/>
          <p:cNvPicPr preferRelativeResize="0"/>
          <p:nvPr/>
        </p:nvPicPr>
        <p:blipFill>
          <a:blip r:embed="rId3">
            <a:alphaModFix/>
          </a:blip>
          <a:stretch>
            <a:fillRect/>
          </a:stretch>
        </p:blipFill>
        <p:spPr>
          <a:xfrm>
            <a:off x="5317675" y="345175"/>
            <a:ext cx="6102248" cy="6418951"/>
          </a:xfrm>
          <a:prstGeom prst="rect">
            <a:avLst/>
          </a:prstGeom>
          <a:noFill/>
          <a:ln>
            <a:noFill/>
          </a:ln>
        </p:spPr>
      </p:pic>
      <p:sp>
        <p:nvSpPr>
          <p:cNvPr id="142" name="Google Shape;142;p19"/>
          <p:cNvSpPr txBox="1"/>
          <p:nvPr/>
        </p:nvSpPr>
        <p:spPr>
          <a:xfrm>
            <a:off x="292950" y="846300"/>
            <a:ext cx="4638600" cy="59178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None/>
            </a:pPr>
            <a:r>
              <a:rPr b="1" lang="en-US" sz="2400">
                <a:solidFill>
                  <a:srgbClr val="28A8E0"/>
                </a:solidFill>
                <a:latin typeface="Georgia"/>
                <a:ea typeface="Georgia"/>
                <a:cs typeface="Georgia"/>
                <a:sym typeface="Georgia"/>
              </a:rPr>
              <a:t>The Gerry-Mander</a:t>
            </a:r>
            <a:r>
              <a:rPr lang="en-US" sz="2400">
                <a:solidFill>
                  <a:srgbClr val="28A8E0"/>
                </a:solidFill>
                <a:latin typeface="Georgia"/>
                <a:ea typeface="Georgia"/>
                <a:cs typeface="Georgia"/>
                <a:sym typeface="Georgia"/>
              </a:rPr>
              <a:t>:  a cartoon that appeared in the in the 1812 Boston Gazette </a:t>
            </a:r>
            <a:r>
              <a:rPr lang="en-US" sz="2400">
                <a:solidFill>
                  <a:srgbClr val="28A8E0"/>
                </a:solidFill>
                <a:latin typeface="Georgia"/>
                <a:ea typeface="Georgia"/>
                <a:cs typeface="Georgia"/>
                <a:sym typeface="Georgia"/>
              </a:rPr>
              <a:t>- lampooning Democratic-Republican efforts to redraw  the maps that formerly followed county boundaries so that opponents were packed into one district.  </a:t>
            </a:r>
            <a:endParaRPr sz="2400">
              <a:solidFill>
                <a:srgbClr val="28A8E0"/>
              </a:solidFill>
              <a:latin typeface="Georgia"/>
              <a:ea typeface="Georgia"/>
              <a:cs typeface="Georgia"/>
              <a:sym typeface="Georgia"/>
            </a:endParaRPr>
          </a:p>
          <a:p>
            <a:pPr indent="0" lvl="0" marL="0" marR="0" rtl="0" algn="l">
              <a:lnSpc>
                <a:spcPct val="115000"/>
              </a:lnSpc>
              <a:spcBef>
                <a:spcPts val="0"/>
              </a:spcBef>
              <a:spcAft>
                <a:spcPts val="0"/>
              </a:spcAft>
              <a:buNone/>
            </a:pPr>
            <a:r>
              <a:t/>
            </a:r>
            <a:endParaRPr sz="2400">
              <a:solidFill>
                <a:srgbClr val="28A8E0"/>
              </a:solidFill>
              <a:latin typeface="Georgia"/>
              <a:ea typeface="Georgia"/>
              <a:cs typeface="Georgia"/>
              <a:sym typeface="Georgia"/>
            </a:endParaRPr>
          </a:p>
          <a:p>
            <a:pPr indent="0" lvl="0" marL="0" marR="0" rtl="0" algn="l">
              <a:lnSpc>
                <a:spcPct val="115000"/>
              </a:lnSpc>
              <a:spcBef>
                <a:spcPts val="0"/>
              </a:spcBef>
              <a:spcAft>
                <a:spcPts val="0"/>
              </a:spcAft>
              <a:buClr>
                <a:srgbClr val="28A8E0"/>
              </a:buClr>
              <a:buSzPts val="4400"/>
              <a:buFont typeface="Georgia"/>
              <a:buNone/>
            </a:pPr>
            <a:r>
              <a:rPr lang="en-US">
                <a:latin typeface="Georgia"/>
                <a:ea typeface="Georgia"/>
                <a:cs typeface="Georgia"/>
                <a:sym typeface="Georgia"/>
              </a:rPr>
              <a:t>Per Smithsonian Magazine: </a:t>
            </a:r>
            <a:endParaRPr>
              <a:latin typeface="Georgia"/>
              <a:ea typeface="Georgia"/>
              <a:cs typeface="Georgia"/>
              <a:sym typeface="Georgia"/>
            </a:endParaRPr>
          </a:p>
          <a:p>
            <a:pPr indent="0" lvl="0" marL="0" marR="0" rtl="0" algn="l">
              <a:lnSpc>
                <a:spcPct val="115000"/>
              </a:lnSpc>
              <a:spcBef>
                <a:spcPts val="0"/>
              </a:spcBef>
              <a:spcAft>
                <a:spcPts val="0"/>
              </a:spcAft>
              <a:buClr>
                <a:srgbClr val="28A8E0"/>
              </a:buClr>
              <a:buSzPts val="4400"/>
              <a:buFont typeface="Georgia"/>
              <a:buNone/>
            </a:pPr>
            <a:r>
              <a:rPr lang="en-US">
                <a:latin typeface="Georgia"/>
                <a:ea typeface="Georgia"/>
                <a:cs typeface="Georgia"/>
                <a:sym typeface="Georgia"/>
              </a:rPr>
              <a:t>Where Did the Term Gerrymander Come From? </a:t>
            </a:r>
            <a:endParaRPr>
              <a:latin typeface="Georgia"/>
              <a:ea typeface="Georgia"/>
              <a:cs typeface="Georgia"/>
              <a:sym typeface="Georgi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DB0000"/>
            </a:gs>
            <a:gs pos="100000">
              <a:srgbClr val="540303"/>
            </a:gs>
          </a:gsLst>
          <a:path path="circle">
            <a:fillToRect b="50%" l="50%" r="50%" t="50%"/>
          </a:path>
          <a:tileRect/>
        </a:gradFill>
      </p:bgPr>
    </p:bg>
    <p:spTree>
      <p:nvGrpSpPr>
        <p:cNvPr id="146" name="Shape 146"/>
        <p:cNvGrpSpPr/>
        <p:nvPr/>
      </p:nvGrpSpPr>
      <p:grpSpPr>
        <a:xfrm>
          <a:off x="0" y="0"/>
          <a:ext cx="0" cy="0"/>
          <a:chOff x="0" y="0"/>
          <a:chExt cx="0" cy="0"/>
        </a:xfrm>
      </p:grpSpPr>
      <p:sp>
        <p:nvSpPr>
          <p:cNvPr id="147" name="Google Shape;147;p20"/>
          <p:cNvSpPr txBox="1"/>
          <p:nvPr>
            <p:ph idx="1" type="body"/>
          </p:nvPr>
        </p:nvSpPr>
        <p:spPr>
          <a:xfrm>
            <a:off x="1528300" y="1600200"/>
            <a:ext cx="9470400" cy="4526100"/>
          </a:xfrm>
          <a:prstGeom prst="rect">
            <a:avLst/>
          </a:prstGeom>
          <a:noFill/>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t/>
            </a:r>
            <a:endParaRPr sz="1100">
              <a:solidFill>
                <a:schemeClr val="accent1"/>
              </a:solidFill>
              <a:latin typeface="Arial"/>
              <a:ea typeface="Arial"/>
              <a:cs typeface="Arial"/>
              <a:sym typeface="Arial"/>
            </a:endParaRPr>
          </a:p>
          <a:p>
            <a:pPr indent="0" lvl="0" marL="0" rtl="0" algn="l">
              <a:lnSpc>
                <a:spcPct val="115000"/>
              </a:lnSpc>
              <a:spcBef>
                <a:spcPts val="0"/>
              </a:spcBef>
              <a:spcAft>
                <a:spcPts val="0"/>
              </a:spcAft>
              <a:buNone/>
            </a:pPr>
            <a:r>
              <a:t/>
            </a:r>
            <a:endParaRPr sz="1100">
              <a:solidFill>
                <a:schemeClr val="accent1"/>
              </a:solidFill>
              <a:latin typeface="Arial"/>
              <a:ea typeface="Arial"/>
              <a:cs typeface="Arial"/>
              <a:sym typeface="Arial"/>
            </a:endParaRPr>
          </a:p>
          <a:p>
            <a:pPr indent="0" lvl="0" marL="0" rtl="0" algn="l">
              <a:lnSpc>
                <a:spcPct val="115000"/>
              </a:lnSpc>
              <a:spcBef>
                <a:spcPts val="0"/>
              </a:spcBef>
              <a:spcAft>
                <a:spcPts val="0"/>
              </a:spcAft>
              <a:buNone/>
            </a:pPr>
            <a:r>
              <a:rPr lang="en-US" sz="3600">
                <a:solidFill>
                  <a:srgbClr val="FFFFFF"/>
                </a:solidFill>
                <a:latin typeface="Georgia"/>
                <a:ea typeface="Georgia"/>
                <a:cs typeface="Georgia"/>
                <a:sym typeface="Georgia"/>
              </a:rPr>
              <a:t>Which gerrymandering phenom was exposed posthumously by his daughter for crafting racially gerrymandered districts in North Carolina? </a:t>
            </a:r>
            <a:endParaRPr sz="3600">
              <a:solidFill>
                <a:srgbClr val="FFFFFF"/>
              </a:solidFill>
              <a:latin typeface="Georgia"/>
              <a:ea typeface="Georgia"/>
              <a:cs typeface="Georgia"/>
              <a:sym typeface="Georgia"/>
            </a:endParaRPr>
          </a:p>
        </p:txBody>
      </p:sp>
      <p:sp>
        <p:nvSpPr>
          <p:cNvPr id="148" name="Google Shape;148;p20"/>
          <p:cNvSpPr txBox="1"/>
          <p:nvPr/>
        </p:nvSpPr>
        <p:spPr>
          <a:xfrm>
            <a:off x="764500" y="457200"/>
            <a:ext cx="11063700" cy="956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US" sz="4400">
                <a:solidFill>
                  <a:srgbClr val="FFFFFF"/>
                </a:solidFill>
                <a:latin typeface="Proxima Nova Semibold"/>
                <a:ea typeface="Proxima Nova Semibold"/>
                <a:cs typeface="Proxima Nova Semibold"/>
                <a:sym typeface="Proxima Nova Semibold"/>
              </a:rPr>
              <a:t>Test Your Gerrymandering Knowledge</a:t>
            </a:r>
            <a:endParaRPr sz="4400">
              <a:solidFill>
                <a:srgbClr val="FFFFFF"/>
              </a:solidFill>
              <a:latin typeface="Proxima Nova Semibold"/>
              <a:ea typeface="Proxima Nova Semibold"/>
              <a:cs typeface="Proxima Nova Semibold"/>
              <a:sym typeface="Proxima Nova Semibold"/>
            </a:endParaRPr>
          </a:p>
        </p:txBody>
      </p:sp>
      <p:cxnSp>
        <p:nvCxnSpPr>
          <p:cNvPr id="149" name="Google Shape;149;p20"/>
          <p:cNvCxnSpPr/>
          <p:nvPr/>
        </p:nvCxnSpPr>
        <p:spPr>
          <a:xfrm>
            <a:off x="2964213" y="1423500"/>
            <a:ext cx="6260400" cy="14400"/>
          </a:xfrm>
          <a:prstGeom prst="straightConnector1">
            <a:avLst/>
          </a:prstGeom>
          <a:noFill/>
          <a:ln cap="flat" cmpd="sng" w="28575">
            <a:solidFill>
              <a:schemeClr val="dk2"/>
            </a:solidFill>
            <a:prstDash val="solid"/>
            <a:round/>
            <a:headEnd len="med" w="med" type="none"/>
            <a:tailEnd len="med" w="med"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 name="Shape 154"/>
        <p:cNvGrpSpPr/>
        <p:nvPr/>
      </p:nvGrpSpPr>
      <p:grpSpPr>
        <a:xfrm>
          <a:off x="0" y="0"/>
          <a:ext cx="0" cy="0"/>
          <a:chOff x="0" y="0"/>
          <a:chExt cx="0" cy="0"/>
        </a:xfrm>
      </p:grpSpPr>
      <p:sp>
        <p:nvSpPr>
          <p:cNvPr id="155" name="Google Shape;155;p21"/>
          <p:cNvSpPr txBox="1"/>
          <p:nvPr>
            <p:ph type="title"/>
          </p:nvPr>
        </p:nvSpPr>
        <p:spPr>
          <a:xfrm>
            <a:off x="283425" y="289075"/>
            <a:ext cx="11622000" cy="1252800"/>
          </a:xfrm>
          <a:prstGeom prst="rect">
            <a:avLst/>
          </a:prstGeom>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a:solidFill>
                <a:srgbClr val="28A8E0"/>
              </a:solidFill>
              <a:latin typeface="Georgia"/>
              <a:ea typeface="Georgia"/>
              <a:cs typeface="Georgia"/>
              <a:sym typeface="Georgia"/>
            </a:endParaRPr>
          </a:p>
          <a:p>
            <a:pPr indent="0" lvl="0" marL="0" marR="0" rtl="0" algn="ctr">
              <a:lnSpc>
                <a:spcPct val="100000"/>
              </a:lnSpc>
              <a:spcBef>
                <a:spcPts val="0"/>
              </a:spcBef>
              <a:spcAft>
                <a:spcPts val="0"/>
              </a:spcAft>
              <a:buNone/>
            </a:pPr>
            <a:r>
              <a:rPr lang="en-US">
                <a:solidFill>
                  <a:srgbClr val="28A8E0"/>
                </a:solidFill>
                <a:latin typeface="Georgia"/>
                <a:ea typeface="Georgia"/>
                <a:cs typeface="Georgia"/>
                <a:sym typeface="Georgia"/>
              </a:rPr>
              <a:t>Technology &amp; Bad Intent</a:t>
            </a:r>
            <a:endParaRPr>
              <a:solidFill>
                <a:srgbClr val="28A8E0"/>
              </a:solidFill>
              <a:latin typeface="Georgia"/>
              <a:ea typeface="Georgia"/>
              <a:cs typeface="Georgia"/>
              <a:sym typeface="Georgia"/>
            </a:endParaRPr>
          </a:p>
          <a:p>
            <a:pPr indent="0" lvl="0" marL="0" rtl="0" algn="l">
              <a:spcBef>
                <a:spcPts val="0"/>
              </a:spcBef>
              <a:spcAft>
                <a:spcPts val="0"/>
              </a:spcAft>
              <a:buNone/>
            </a:pPr>
            <a:r>
              <a:rPr lang="en-US" sz="2900">
                <a:solidFill>
                  <a:srgbClr val="434343"/>
                </a:solidFill>
                <a:latin typeface="Georgia"/>
                <a:ea typeface="Georgia"/>
                <a:cs typeface="Georgia"/>
                <a:sym typeface="Georgia"/>
              </a:rPr>
              <a:t>M</a:t>
            </a:r>
            <a:r>
              <a:rPr lang="en-US" sz="2900">
                <a:solidFill>
                  <a:srgbClr val="434343"/>
                </a:solidFill>
                <a:latin typeface="Georgia"/>
                <a:ea typeface="Georgia"/>
                <a:cs typeface="Georgia"/>
                <a:sym typeface="Georgia"/>
              </a:rPr>
              <a:t>ap-making technology allowed street-by-street crafting of districts</a:t>
            </a:r>
            <a:endParaRPr b="1" sz="2900">
              <a:solidFill>
                <a:srgbClr val="434343"/>
              </a:solidFill>
              <a:highlight>
                <a:srgbClr val="8E7CC3"/>
              </a:highlight>
            </a:endParaRPr>
          </a:p>
          <a:p>
            <a:pPr indent="0" lvl="0" marL="0" marR="0" rtl="0" algn="ctr">
              <a:lnSpc>
                <a:spcPct val="100000"/>
              </a:lnSpc>
              <a:spcBef>
                <a:spcPts val="0"/>
              </a:spcBef>
              <a:spcAft>
                <a:spcPts val="0"/>
              </a:spcAft>
              <a:buNone/>
            </a:pPr>
            <a:r>
              <a:t/>
            </a:r>
            <a:endParaRPr>
              <a:solidFill>
                <a:srgbClr val="28A8E0"/>
              </a:solidFill>
              <a:latin typeface="Georgia"/>
              <a:ea typeface="Georgia"/>
              <a:cs typeface="Georgia"/>
              <a:sym typeface="Georgia"/>
            </a:endParaRPr>
          </a:p>
        </p:txBody>
      </p:sp>
      <p:sp>
        <p:nvSpPr>
          <p:cNvPr id="156" name="Google Shape;156;p21"/>
          <p:cNvSpPr txBox="1"/>
          <p:nvPr>
            <p:ph idx="1" type="body"/>
          </p:nvPr>
        </p:nvSpPr>
        <p:spPr>
          <a:xfrm>
            <a:off x="1120350" y="1765474"/>
            <a:ext cx="4531500" cy="3917700"/>
          </a:xfrm>
          <a:prstGeom prst="rect">
            <a:avLst/>
          </a:prstGeom>
          <a:solidFill>
            <a:srgbClr val="28A8E0"/>
          </a:solidFill>
          <a:ln cap="flat" cmpd="sng" w="76200">
            <a:solidFill>
              <a:srgbClr val="666666"/>
            </a:solidFill>
            <a:prstDash val="solid"/>
            <a:round/>
            <a:headEnd len="sm" w="sm" type="none"/>
            <a:tailEnd len="sm" w="sm" type="none"/>
          </a:ln>
        </p:spPr>
        <p:txBody>
          <a:bodyPr anchorCtr="0" anchor="t" bIns="45700" lIns="91425" spcFirstLastPara="1" rIns="91425" wrap="square" tIns="45700">
            <a:noAutofit/>
          </a:bodyPr>
          <a:lstStyle/>
          <a:p>
            <a:pPr indent="0" lvl="0" marL="228600" marR="0" rtl="0" algn="l">
              <a:lnSpc>
                <a:spcPct val="115000"/>
              </a:lnSpc>
              <a:spcBef>
                <a:spcPts val="0"/>
              </a:spcBef>
              <a:spcAft>
                <a:spcPts val="0"/>
              </a:spcAft>
              <a:buNone/>
            </a:pPr>
            <a:r>
              <a:t/>
            </a:r>
            <a:endParaRPr sz="1500">
              <a:solidFill>
                <a:srgbClr val="FFFFFF"/>
              </a:solidFill>
              <a:latin typeface="Georgia"/>
              <a:ea typeface="Georgia"/>
              <a:cs typeface="Georgia"/>
              <a:sym typeface="Georgia"/>
            </a:endParaRPr>
          </a:p>
          <a:p>
            <a:pPr indent="0" lvl="0" marL="228600" marR="0" rtl="0" algn="l">
              <a:lnSpc>
                <a:spcPct val="115000"/>
              </a:lnSpc>
              <a:spcBef>
                <a:spcPts val="0"/>
              </a:spcBef>
              <a:spcAft>
                <a:spcPts val="0"/>
              </a:spcAft>
              <a:buNone/>
            </a:pPr>
            <a:r>
              <a:rPr lang="en-US" sz="2400">
                <a:solidFill>
                  <a:srgbClr val="FFFFFF"/>
                </a:solidFill>
                <a:latin typeface="Georgia"/>
                <a:ea typeface="Georgia"/>
                <a:cs typeface="Georgia"/>
                <a:sym typeface="Georgia"/>
              </a:rPr>
              <a:t>"Redistricting is like an election in reverse! It's a great event… Usually the voters get to pick the politicians. In redistricting, the politicians get to pick the voters!"</a:t>
            </a:r>
            <a:endParaRPr sz="2400">
              <a:solidFill>
                <a:srgbClr val="FFFFFF"/>
              </a:solidFill>
              <a:latin typeface="Georgia"/>
              <a:ea typeface="Georgia"/>
              <a:cs typeface="Georgia"/>
              <a:sym typeface="Georgia"/>
            </a:endParaRPr>
          </a:p>
          <a:p>
            <a:pPr indent="0" lvl="0" marL="139700" marR="139700" rtl="0" algn="r">
              <a:lnSpc>
                <a:spcPct val="100000"/>
              </a:lnSpc>
              <a:spcBef>
                <a:spcPts val="0"/>
              </a:spcBef>
              <a:spcAft>
                <a:spcPts val="0"/>
              </a:spcAft>
              <a:buNone/>
            </a:pPr>
            <a:r>
              <a:rPr lang="en-US" sz="1800">
                <a:solidFill>
                  <a:srgbClr val="FFFFFF"/>
                </a:solidFill>
                <a:latin typeface="Georgia"/>
                <a:ea typeface="Georgia"/>
                <a:cs typeface="Georgia"/>
                <a:sym typeface="Georgia"/>
              </a:rPr>
              <a:t>-Thomas Hofeller </a:t>
            </a:r>
            <a:endParaRPr sz="1800">
              <a:solidFill>
                <a:srgbClr val="FFFFFF"/>
              </a:solidFill>
              <a:latin typeface="Georgia"/>
              <a:ea typeface="Georgia"/>
              <a:cs typeface="Georgia"/>
              <a:sym typeface="Georgia"/>
            </a:endParaRPr>
          </a:p>
          <a:p>
            <a:pPr indent="0" lvl="0" marL="139700" marR="139700" rtl="0" algn="r">
              <a:lnSpc>
                <a:spcPct val="100000"/>
              </a:lnSpc>
              <a:spcBef>
                <a:spcPts val="0"/>
              </a:spcBef>
              <a:spcAft>
                <a:spcPts val="0"/>
              </a:spcAft>
              <a:buNone/>
            </a:pPr>
            <a:r>
              <a:rPr lang="en-US" sz="1800">
                <a:solidFill>
                  <a:srgbClr val="FFFFFF"/>
                </a:solidFill>
                <a:latin typeface="Georgia"/>
                <a:ea typeface="Georgia"/>
                <a:cs typeface="Georgia"/>
                <a:sym typeface="Georgia"/>
              </a:rPr>
              <a:t>at a </a:t>
            </a:r>
            <a:r>
              <a:rPr lang="en-US" sz="1800">
                <a:solidFill>
                  <a:srgbClr val="FFFFFF"/>
                </a:solidFill>
                <a:uFill>
                  <a:noFill/>
                </a:uFill>
                <a:latin typeface="Georgia"/>
                <a:ea typeface="Georgia"/>
                <a:cs typeface="Georgia"/>
                <a:sym typeface="Georgia"/>
                <a:hlinkClick r:id="rId3"/>
              </a:rPr>
              <a:t>National Conference of State Legislatures event</a:t>
            </a:r>
            <a:r>
              <a:rPr lang="en-US" sz="1800">
                <a:solidFill>
                  <a:srgbClr val="FFFFFF"/>
                </a:solidFill>
                <a:latin typeface="Georgia"/>
                <a:ea typeface="Georgia"/>
                <a:cs typeface="Georgia"/>
                <a:sym typeface="Georgia"/>
              </a:rPr>
              <a:t> in 2000.</a:t>
            </a:r>
            <a:endParaRPr sz="1800">
              <a:solidFill>
                <a:srgbClr val="FFFFFF"/>
              </a:solidFill>
              <a:latin typeface="Georgia"/>
              <a:ea typeface="Georgia"/>
              <a:cs typeface="Georgia"/>
              <a:sym typeface="Georgia"/>
            </a:endParaRPr>
          </a:p>
          <a:p>
            <a:pPr indent="0" lvl="0" marL="0" rtl="0" algn="l">
              <a:lnSpc>
                <a:spcPct val="115000"/>
              </a:lnSpc>
              <a:spcBef>
                <a:spcPts val="0"/>
              </a:spcBef>
              <a:spcAft>
                <a:spcPts val="0"/>
              </a:spcAft>
              <a:buNone/>
            </a:pPr>
            <a:r>
              <a:t/>
            </a:r>
            <a:endParaRPr sz="1100">
              <a:solidFill>
                <a:srgbClr val="FFFFFF"/>
              </a:solidFill>
              <a:latin typeface="Arial"/>
              <a:ea typeface="Arial"/>
              <a:cs typeface="Arial"/>
              <a:sym typeface="Arial"/>
            </a:endParaRPr>
          </a:p>
        </p:txBody>
      </p:sp>
      <p:sp>
        <p:nvSpPr>
          <p:cNvPr id="157" name="Google Shape;157;p21"/>
          <p:cNvSpPr txBox="1"/>
          <p:nvPr/>
        </p:nvSpPr>
        <p:spPr>
          <a:xfrm>
            <a:off x="379300" y="6118550"/>
            <a:ext cx="9943500" cy="68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Calibri"/>
                <a:ea typeface="Calibri"/>
                <a:cs typeface="Calibri"/>
                <a:sym typeface="Calibri"/>
              </a:rPr>
              <a:t>Source:  NPR: Redistricting Guru's Hard Drives Could Mean Legal, Political Woes For GOP</a:t>
            </a:r>
            <a:endParaRPr>
              <a:latin typeface="Calibri"/>
              <a:ea typeface="Calibri"/>
              <a:cs typeface="Calibri"/>
              <a:sym typeface="Calibri"/>
            </a:endParaRPr>
          </a:p>
          <a:p>
            <a:pPr indent="0" lvl="0" marL="0" rtl="0" algn="l">
              <a:spcBef>
                <a:spcPts val="0"/>
              </a:spcBef>
              <a:spcAft>
                <a:spcPts val="0"/>
              </a:spcAft>
              <a:buNone/>
            </a:pPr>
            <a:r>
              <a:rPr lang="en-US">
                <a:latin typeface="Calibri"/>
                <a:ea typeface="Calibri"/>
                <a:cs typeface="Calibri"/>
                <a:sym typeface="Calibri"/>
              </a:rPr>
              <a:t>Washington Post: In at least three states, Republicans lost the popular vote but won the House</a:t>
            </a:r>
            <a:endParaRPr>
              <a:latin typeface="Calibri"/>
              <a:ea typeface="Calibri"/>
              <a:cs typeface="Calibri"/>
              <a:sym typeface="Calibri"/>
            </a:endParaRPr>
          </a:p>
        </p:txBody>
      </p:sp>
      <p:pic>
        <p:nvPicPr>
          <p:cNvPr id="158" name="Google Shape;158;p21"/>
          <p:cNvPicPr preferRelativeResize="0"/>
          <p:nvPr/>
        </p:nvPicPr>
        <p:blipFill>
          <a:blip r:embed="rId4">
            <a:alphaModFix/>
          </a:blip>
          <a:stretch>
            <a:fillRect/>
          </a:stretch>
        </p:blipFill>
        <p:spPr>
          <a:xfrm>
            <a:off x="6486925" y="1708350"/>
            <a:ext cx="4531423" cy="424371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