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Kanit ExtraLight"/>
      <p:regular r:id="rId11"/>
      <p:bold r:id="rId12"/>
      <p:italic r:id="rId13"/>
      <p:boldItalic r:id="rId14"/>
    </p:embeddedFont>
    <p:embeddedFont>
      <p:font typeface="BenchNine"/>
      <p:regular r:id="rId15"/>
      <p:bold r:id="rId16"/>
    </p:embeddedFont>
    <p:embeddedFont>
      <p:font typeface="Lora"/>
      <p:regular r:id="rId17"/>
      <p:bold r:id="rId18"/>
      <p:italic r:id="rId19"/>
      <p:boldItalic r:id="rId20"/>
    </p:embeddedFont>
    <p:embeddedFont>
      <p:font typeface="Kanit Light"/>
      <p:regular r:id="rId21"/>
      <p:bold r:id="rId22"/>
      <p:italic r:id="rId23"/>
      <p:boldItalic r:id="rId24"/>
    </p:embeddedFont>
    <p:embeddedFont>
      <p:font typeface="Playfair Display Black"/>
      <p:bold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E272D9-3B83-4211-80AC-5D258BC1F591}">
  <a:tblStyle styleId="{CAE272D9-3B83-4211-80AC-5D258BC1F5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boldItalic.fntdata"/><Relationship Id="rId22" Type="http://schemas.openxmlformats.org/officeDocument/2006/relationships/font" Target="fonts/KanitLight-bold.fntdata"/><Relationship Id="rId21" Type="http://schemas.openxmlformats.org/officeDocument/2006/relationships/font" Target="fonts/KanitLight-regular.fntdata"/><Relationship Id="rId24" Type="http://schemas.openxmlformats.org/officeDocument/2006/relationships/font" Target="fonts/KanitLight-boldItalic.fntdata"/><Relationship Id="rId23" Type="http://schemas.openxmlformats.org/officeDocument/2006/relationships/font" Target="fonts/Kanit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layfairDisplayBlack-boldItalic.fntdata"/><Relationship Id="rId25" Type="http://schemas.openxmlformats.org/officeDocument/2006/relationships/font" Target="fonts/PlayfairDisplayBlack-bold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penSans-boldItalic.fntdata"/><Relationship Id="rId11" Type="http://schemas.openxmlformats.org/officeDocument/2006/relationships/font" Target="fonts/KanitExtraLight-regular.fntdata"/><Relationship Id="rId10" Type="http://schemas.openxmlformats.org/officeDocument/2006/relationships/slide" Target="slides/slide4.xml"/><Relationship Id="rId13" Type="http://schemas.openxmlformats.org/officeDocument/2006/relationships/font" Target="fonts/KanitExtraLight-italic.fntdata"/><Relationship Id="rId12" Type="http://schemas.openxmlformats.org/officeDocument/2006/relationships/font" Target="fonts/KanitExtraLight-bold.fntdata"/><Relationship Id="rId15" Type="http://schemas.openxmlformats.org/officeDocument/2006/relationships/font" Target="fonts/BenchNine-regular.fntdata"/><Relationship Id="rId14" Type="http://schemas.openxmlformats.org/officeDocument/2006/relationships/font" Target="fonts/KanitExtraLight-boldItalic.fntdata"/><Relationship Id="rId17" Type="http://schemas.openxmlformats.org/officeDocument/2006/relationships/font" Target="fonts/Lora-regular.fntdata"/><Relationship Id="rId16" Type="http://schemas.openxmlformats.org/officeDocument/2006/relationships/font" Target="fonts/BenchNine-bold.fntdata"/><Relationship Id="rId19" Type="http://schemas.openxmlformats.org/officeDocument/2006/relationships/font" Target="fonts/Lora-italic.fntdata"/><Relationship Id="rId1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dium.com/@davegray/updated-empathy-map-canvas-46df22df3c8a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dium.com/@davegray/updated-empathy-map-canvas-46df22df3c8a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owerlabs.io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owerlabs.io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b72e0de189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b72e0de189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Empathy map instructions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72e0de189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72e0de189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Empathy map instructions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72e0de1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72e0de1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Created by </a:t>
            </a:r>
            <a:r>
              <a:rPr lang="en" u="sng">
                <a:solidFill>
                  <a:schemeClr val="hlink"/>
                </a:solidFill>
                <a:hlinkClick r:id="rId2"/>
              </a:rPr>
              <a:t>PowerLabs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71df76f71_0_9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71df76f71_0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Created by </a:t>
            </a:r>
            <a:r>
              <a:rPr lang="en" u="sng">
                <a:solidFill>
                  <a:schemeClr val="hlink"/>
                </a:solidFill>
                <a:hlinkClick r:id="rId2"/>
              </a:rPr>
              <a:t>PowerLabs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0E0E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Kanit ExtraLight"/>
              <a:buNone/>
              <a:defRPr sz="2800"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723800" y="3602300"/>
            <a:ext cx="973800" cy="973800"/>
            <a:chOff x="7349050" y="2571750"/>
            <a:chExt cx="973800" cy="973800"/>
          </a:xfrm>
        </p:grpSpPr>
        <p:sp>
          <p:nvSpPr>
            <p:cNvPr id="14" name="Google Shape;14;p2"/>
            <p:cNvSpPr/>
            <p:nvPr/>
          </p:nvSpPr>
          <p:spPr>
            <a:xfrm>
              <a:off x="7349050" y="2571750"/>
              <a:ext cx="973800" cy="973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349113" y="2571812"/>
              <a:ext cx="973674" cy="973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FFF2CC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BenchNine"/>
                <a:ea typeface="BenchNine"/>
                <a:cs typeface="BenchNine"/>
                <a:sym typeface="BenchNine"/>
              </a:defRPr>
            </a:lvl1pPr>
            <a:lvl2pPr lvl="1">
              <a:buNone/>
              <a:defRPr>
                <a:latin typeface="BenchNine"/>
                <a:ea typeface="BenchNine"/>
                <a:cs typeface="BenchNine"/>
                <a:sym typeface="BenchNine"/>
              </a:defRPr>
            </a:lvl2pPr>
            <a:lvl3pPr lvl="2">
              <a:buNone/>
              <a:defRPr>
                <a:latin typeface="BenchNine"/>
                <a:ea typeface="BenchNine"/>
                <a:cs typeface="BenchNine"/>
                <a:sym typeface="BenchNine"/>
              </a:defRPr>
            </a:lvl3pPr>
            <a:lvl4pPr lvl="3">
              <a:buNone/>
              <a:defRPr>
                <a:latin typeface="BenchNine"/>
                <a:ea typeface="BenchNine"/>
                <a:cs typeface="BenchNine"/>
                <a:sym typeface="BenchNine"/>
              </a:defRPr>
            </a:lvl4pPr>
            <a:lvl5pPr lvl="4">
              <a:buNone/>
              <a:defRPr>
                <a:latin typeface="BenchNine"/>
                <a:ea typeface="BenchNine"/>
                <a:cs typeface="BenchNine"/>
                <a:sym typeface="BenchNine"/>
              </a:defRPr>
            </a:lvl5pPr>
            <a:lvl6pPr lvl="5">
              <a:buNone/>
              <a:defRPr>
                <a:latin typeface="BenchNine"/>
                <a:ea typeface="BenchNine"/>
                <a:cs typeface="BenchNine"/>
                <a:sym typeface="BenchNine"/>
              </a:defRPr>
            </a:lvl6pPr>
            <a:lvl7pPr lvl="6">
              <a:buNone/>
              <a:defRPr>
                <a:latin typeface="BenchNine"/>
                <a:ea typeface="BenchNine"/>
                <a:cs typeface="BenchNine"/>
                <a:sym typeface="BenchNine"/>
              </a:defRPr>
            </a:lvl7pPr>
            <a:lvl8pPr lvl="7">
              <a:buNone/>
              <a:defRPr>
                <a:latin typeface="BenchNine"/>
                <a:ea typeface="BenchNine"/>
                <a:cs typeface="BenchNine"/>
                <a:sym typeface="BenchNine"/>
              </a:defRPr>
            </a:lvl8pPr>
            <a:lvl9pPr lvl="8">
              <a:buNone/>
              <a:defRPr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FFF2CC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867700" y="-1317025"/>
            <a:ext cx="8539500" cy="85395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828179" y="1469250"/>
            <a:ext cx="45312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3">
    <p:bg>
      <p:bgPr>
        <a:solidFill>
          <a:srgbClr val="D0DFE3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00600" y="4698600"/>
            <a:ext cx="2751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7" name="Google Shape;27;p5"/>
          <p:cNvGraphicFramePr/>
          <p:nvPr/>
        </p:nvGraphicFramePr>
        <p:xfrm>
          <a:off x="153500" y="455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{CAE272D9-3B83-4211-80AC-5D258BC1F591}</a:tableStyleId>
              </a:tblPr>
              <a:tblGrid>
                <a:gridCol w="1473675"/>
                <a:gridCol w="1473675"/>
                <a:gridCol w="1473675"/>
                <a:gridCol w="1473675"/>
                <a:gridCol w="1473675"/>
                <a:gridCol w="1473675"/>
              </a:tblGrid>
              <a:tr h="88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A243D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Stage</a:t>
                      </a:r>
                      <a:endParaRPr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1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1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FE1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FE1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FE1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FE1C2"/>
                    </a:solidFill>
                  </a:tcPr>
                </a:tc>
              </a:tr>
              <a:tr h="8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A243D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Doing </a:t>
                      </a:r>
                      <a:endParaRPr b="1"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1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A243D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Thinking</a:t>
                      </a:r>
                      <a:r>
                        <a:rPr lang="en" sz="1100">
                          <a:solidFill>
                            <a:srgbClr val="3A243D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1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A243D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Feeling </a:t>
                      </a:r>
                      <a:endParaRPr b="1"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1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4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A243D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Ideas: </a:t>
                      </a:r>
                      <a:r>
                        <a:rPr lang="en" sz="1100">
                          <a:solidFill>
                            <a:srgbClr val="3A243D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What can you do to increase people’s experience of autonomy, competence &amp; relatedness?</a:t>
                      </a:r>
                      <a:endParaRPr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1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3A243D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" name="Google Shape;28;p5"/>
          <p:cNvSpPr txBox="1"/>
          <p:nvPr>
            <p:ph type="title"/>
          </p:nvPr>
        </p:nvSpPr>
        <p:spPr>
          <a:xfrm>
            <a:off x="153500" y="-27691"/>
            <a:ext cx="51633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681025" y="5044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3154225" y="5044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3" type="body"/>
          </p:nvPr>
        </p:nvSpPr>
        <p:spPr>
          <a:xfrm>
            <a:off x="4627425" y="5044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4" type="body"/>
          </p:nvPr>
        </p:nvSpPr>
        <p:spPr>
          <a:xfrm>
            <a:off x="6100625" y="5044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5" type="body"/>
          </p:nvPr>
        </p:nvSpPr>
        <p:spPr>
          <a:xfrm>
            <a:off x="7573825" y="5044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6" type="body"/>
          </p:nvPr>
        </p:nvSpPr>
        <p:spPr>
          <a:xfrm>
            <a:off x="1681025" y="1365741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7" type="body"/>
          </p:nvPr>
        </p:nvSpPr>
        <p:spPr>
          <a:xfrm>
            <a:off x="3154225" y="1365741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8" type="body"/>
          </p:nvPr>
        </p:nvSpPr>
        <p:spPr>
          <a:xfrm>
            <a:off x="4627425" y="1365741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5"/>
          <p:cNvSpPr txBox="1"/>
          <p:nvPr>
            <p:ph idx="9" type="body"/>
          </p:nvPr>
        </p:nvSpPr>
        <p:spPr>
          <a:xfrm>
            <a:off x="6100625" y="1365741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13" type="body"/>
          </p:nvPr>
        </p:nvSpPr>
        <p:spPr>
          <a:xfrm>
            <a:off x="7573825" y="1365741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4" type="body"/>
          </p:nvPr>
        </p:nvSpPr>
        <p:spPr>
          <a:xfrm>
            <a:off x="1681025" y="2215486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5"/>
          <p:cNvSpPr txBox="1"/>
          <p:nvPr>
            <p:ph idx="15" type="body"/>
          </p:nvPr>
        </p:nvSpPr>
        <p:spPr>
          <a:xfrm>
            <a:off x="3154225" y="2215486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16" type="body"/>
          </p:nvPr>
        </p:nvSpPr>
        <p:spPr>
          <a:xfrm>
            <a:off x="4627425" y="2215486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7" type="body"/>
          </p:nvPr>
        </p:nvSpPr>
        <p:spPr>
          <a:xfrm>
            <a:off x="6100625" y="2215486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5"/>
          <p:cNvSpPr txBox="1"/>
          <p:nvPr>
            <p:ph idx="18" type="body"/>
          </p:nvPr>
        </p:nvSpPr>
        <p:spPr>
          <a:xfrm>
            <a:off x="7573825" y="2215486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5"/>
          <p:cNvSpPr txBox="1"/>
          <p:nvPr>
            <p:ph idx="19" type="body"/>
          </p:nvPr>
        </p:nvSpPr>
        <p:spPr>
          <a:xfrm>
            <a:off x="1681025" y="3055995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5"/>
          <p:cNvSpPr txBox="1"/>
          <p:nvPr>
            <p:ph idx="20" type="body"/>
          </p:nvPr>
        </p:nvSpPr>
        <p:spPr>
          <a:xfrm>
            <a:off x="3154225" y="3055995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21" type="body"/>
          </p:nvPr>
        </p:nvSpPr>
        <p:spPr>
          <a:xfrm>
            <a:off x="4627425" y="3055995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5"/>
          <p:cNvSpPr txBox="1"/>
          <p:nvPr>
            <p:ph idx="22" type="body"/>
          </p:nvPr>
        </p:nvSpPr>
        <p:spPr>
          <a:xfrm>
            <a:off x="6100625" y="3055995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5"/>
          <p:cNvSpPr txBox="1"/>
          <p:nvPr>
            <p:ph idx="23" type="body"/>
          </p:nvPr>
        </p:nvSpPr>
        <p:spPr>
          <a:xfrm>
            <a:off x="7573825" y="3055995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5"/>
          <p:cNvSpPr txBox="1"/>
          <p:nvPr>
            <p:ph idx="24" type="body"/>
          </p:nvPr>
        </p:nvSpPr>
        <p:spPr>
          <a:xfrm>
            <a:off x="1681025" y="40096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5"/>
          <p:cNvSpPr txBox="1"/>
          <p:nvPr>
            <p:ph idx="25" type="body"/>
          </p:nvPr>
        </p:nvSpPr>
        <p:spPr>
          <a:xfrm>
            <a:off x="3154225" y="40096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5"/>
          <p:cNvSpPr txBox="1"/>
          <p:nvPr>
            <p:ph idx="26" type="body"/>
          </p:nvPr>
        </p:nvSpPr>
        <p:spPr>
          <a:xfrm>
            <a:off x="4627425" y="40096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5"/>
          <p:cNvSpPr txBox="1"/>
          <p:nvPr>
            <p:ph idx="27" type="body"/>
          </p:nvPr>
        </p:nvSpPr>
        <p:spPr>
          <a:xfrm>
            <a:off x="6100625" y="40096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5"/>
          <p:cNvSpPr txBox="1"/>
          <p:nvPr>
            <p:ph idx="28" type="body"/>
          </p:nvPr>
        </p:nvSpPr>
        <p:spPr>
          <a:xfrm>
            <a:off x="7573825" y="4009650"/>
            <a:ext cx="1357800" cy="785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Light"/>
              <a:buChar char="●"/>
              <a:defRPr sz="1800"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○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■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●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○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■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●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○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■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75" y="177325"/>
            <a:ext cx="7549476" cy="4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/>
        </p:nvSpPr>
        <p:spPr>
          <a:xfrm>
            <a:off x="7882100" y="1288750"/>
            <a:ext cx="11508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rPr>
              <a:t>Before contact with group</a:t>
            </a:r>
            <a:endParaRPr sz="1800">
              <a:solidFill>
                <a:schemeClr val="dk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descr="Post-it" id="60" name="Google Shape;60;p6" title="Post-it"/>
          <p:cNvSpPr/>
          <p:nvPr/>
        </p:nvSpPr>
        <p:spPr>
          <a:xfrm>
            <a:off x="83100" y="1279056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61" name="Google Shape;61;p6" title="Post-it"/>
          <p:cNvSpPr/>
          <p:nvPr/>
        </p:nvSpPr>
        <p:spPr>
          <a:xfrm>
            <a:off x="235500" y="1431456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62" name="Google Shape;62;p6" title="Post-it"/>
          <p:cNvSpPr/>
          <p:nvPr/>
        </p:nvSpPr>
        <p:spPr>
          <a:xfrm>
            <a:off x="387900" y="1583856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63" name="Google Shape;63;p6" title="Post-it"/>
          <p:cNvSpPr/>
          <p:nvPr/>
        </p:nvSpPr>
        <p:spPr>
          <a:xfrm>
            <a:off x="83100" y="29674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64" name="Google Shape;64;p6" title="Post-it"/>
          <p:cNvSpPr/>
          <p:nvPr/>
        </p:nvSpPr>
        <p:spPr>
          <a:xfrm>
            <a:off x="235500" y="31198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65" name="Google Shape;65;p6" title="Post-it"/>
          <p:cNvSpPr/>
          <p:nvPr/>
        </p:nvSpPr>
        <p:spPr>
          <a:xfrm>
            <a:off x="387900" y="32722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66" name="Google Shape;66;p6" title="Post-it"/>
          <p:cNvSpPr/>
          <p:nvPr/>
        </p:nvSpPr>
        <p:spPr>
          <a:xfrm>
            <a:off x="540300" y="34246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67" name="Google Shape;67;p6" title="Post-it"/>
          <p:cNvSpPr/>
          <p:nvPr/>
        </p:nvSpPr>
        <p:spPr>
          <a:xfrm>
            <a:off x="692700" y="35770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68" name="Google Shape;68;p6" title="Post-it"/>
          <p:cNvSpPr/>
          <p:nvPr/>
        </p:nvSpPr>
        <p:spPr>
          <a:xfrm>
            <a:off x="845100" y="37294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69" name="Google Shape;69;p6" title="Post-it"/>
          <p:cNvSpPr/>
          <p:nvPr/>
        </p:nvSpPr>
        <p:spPr>
          <a:xfrm>
            <a:off x="997500" y="38818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70" name="Google Shape;70;p6" title="Post-it"/>
          <p:cNvSpPr/>
          <p:nvPr/>
        </p:nvSpPr>
        <p:spPr>
          <a:xfrm>
            <a:off x="1149900" y="40342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71" name="Google Shape;71;p6" title="Post-it"/>
          <p:cNvSpPr/>
          <p:nvPr/>
        </p:nvSpPr>
        <p:spPr>
          <a:xfrm>
            <a:off x="1302300" y="41866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72" name="Google Shape;72;p6" title="Post-it"/>
          <p:cNvSpPr/>
          <p:nvPr/>
        </p:nvSpPr>
        <p:spPr>
          <a:xfrm>
            <a:off x="1454700" y="43390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75" y="177325"/>
            <a:ext cx="7549476" cy="4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7"/>
          <p:cNvSpPr txBox="1"/>
          <p:nvPr/>
        </p:nvSpPr>
        <p:spPr>
          <a:xfrm>
            <a:off x="7882100" y="1288750"/>
            <a:ext cx="11508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rPr>
              <a:t>After contact with group</a:t>
            </a:r>
            <a:endParaRPr sz="1800">
              <a:solidFill>
                <a:schemeClr val="dk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descr="Post-it" id="79" name="Google Shape;79;p7" title="Post-it"/>
          <p:cNvSpPr/>
          <p:nvPr/>
        </p:nvSpPr>
        <p:spPr>
          <a:xfrm>
            <a:off x="83100" y="1279056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0" name="Google Shape;80;p7" title="Post-it"/>
          <p:cNvSpPr/>
          <p:nvPr/>
        </p:nvSpPr>
        <p:spPr>
          <a:xfrm>
            <a:off x="235500" y="1431456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1" name="Google Shape;81;p7" title="Post-it"/>
          <p:cNvSpPr/>
          <p:nvPr/>
        </p:nvSpPr>
        <p:spPr>
          <a:xfrm>
            <a:off x="387900" y="1583856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2" name="Google Shape;82;p7" title="Post-it"/>
          <p:cNvSpPr/>
          <p:nvPr/>
        </p:nvSpPr>
        <p:spPr>
          <a:xfrm>
            <a:off x="83100" y="29674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3" name="Google Shape;83;p7" title="Post-it"/>
          <p:cNvSpPr/>
          <p:nvPr/>
        </p:nvSpPr>
        <p:spPr>
          <a:xfrm>
            <a:off x="235500" y="31198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4" name="Google Shape;84;p7" title="Post-it"/>
          <p:cNvSpPr/>
          <p:nvPr/>
        </p:nvSpPr>
        <p:spPr>
          <a:xfrm>
            <a:off x="387900" y="32722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5" name="Google Shape;85;p7" title="Post-it"/>
          <p:cNvSpPr/>
          <p:nvPr/>
        </p:nvSpPr>
        <p:spPr>
          <a:xfrm>
            <a:off x="540300" y="34246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6" name="Google Shape;86;p7" title="Post-it"/>
          <p:cNvSpPr/>
          <p:nvPr/>
        </p:nvSpPr>
        <p:spPr>
          <a:xfrm>
            <a:off x="692700" y="35770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7" name="Google Shape;87;p7" title="Post-it"/>
          <p:cNvSpPr/>
          <p:nvPr/>
        </p:nvSpPr>
        <p:spPr>
          <a:xfrm>
            <a:off x="845100" y="37294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8" name="Google Shape;88;p7" title="Post-it"/>
          <p:cNvSpPr/>
          <p:nvPr/>
        </p:nvSpPr>
        <p:spPr>
          <a:xfrm>
            <a:off x="997500" y="38818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89" name="Google Shape;89;p7" title="Post-it"/>
          <p:cNvSpPr/>
          <p:nvPr/>
        </p:nvSpPr>
        <p:spPr>
          <a:xfrm>
            <a:off x="1149900" y="40342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90" name="Google Shape;90;p7" title="Post-it"/>
          <p:cNvSpPr/>
          <p:nvPr/>
        </p:nvSpPr>
        <p:spPr>
          <a:xfrm>
            <a:off x="1302300" y="41866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Post-it" id="91" name="Google Shape;91;p7" title="Post-it"/>
          <p:cNvSpPr/>
          <p:nvPr/>
        </p:nvSpPr>
        <p:spPr>
          <a:xfrm>
            <a:off x="1454700" y="4339081"/>
            <a:ext cx="1016100" cy="7149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>
            <p:ph type="title"/>
          </p:nvPr>
        </p:nvSpPr>
        <p:spPr>
          <a:xfrm>
            <a:off x="153500" y="124700"/>
            <a:ext cx="8778000" cy="2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Journey from viewing newsletter to becoming relational fundraiser</a:t>
            </a:r>
            <a:endParaRPr sz="2200"/>
          </a:p>
        </p:txBody>
      </p:sp>
      <p:sp>
        <p:nvSpPr>
          <p:cNvPr id="97" name="Google Shape;97;p8"/>
          <p:cNvSpPr txBox="1"/>
          <p:nvPr>
            <p:ph idx="1" type="body"/>
          </p:nvPr>
        </p:nvSpPr>
        <p:spPr>
          <a:xfrm>
            <a:off x="16810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Gets forwarded email from a friend</a:t>
            </a:r>
            <a:endParaRPr/>
          </a:p>
        </p:txBody>
      </p:sp>
      <p:sp>
        <p:nvSpPr>
          <p:cNvPr id="98" name="Google Shape;98;p8"/>
          <p:cNvSpPr txBox="1"/>
          <p:nvPr>
            <p:ph idx="2" type="body"/>
          </p:nvPr>
        </p:nvSpPr>
        <p:spPr>
          <a:xfrm>
            <a:off x="31542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Attends group virtual intro session</a:t>
            </a:r>
            <a:endParaRPr/>
          </a:p>
        </p:txBody>
      </p:sp>
      <p:sp>
        <p:nvSpPr>
          <p:cNvPr id="99" name="Google Shape;99;p8"/>
          <p:cNvSpPr txBox="1"/>
          <p:nvPr>
            <p:ph idx="3" type="body"/>
          </p:nvPr>
        </p:nvSpPr>
        <p:spPr>
          <a:xfrm>
            <a:off x="46274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Donates</a:t>
            </a:r>
            <a:endParaRPr/>
          </a:p>
        </p:txBody>
      </p:sp>
      <p:sp>
        <p:nvSpPr>
          <p:cNvPr id="100" name="Google Shape;100;p8"/>
          <p:cNvSpPr txBox="1"/>
          <p:nvPr>
            <p:ph idx="4" type="body"/>
          </p:nvPr>
        </p:nvSpPr>
        <p:spPr>
          <a:xfrm>
            <a:off x="61006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Gets follow-up from volunteer to set up 1:1 for answering questions and sharing volunteer opportunities</a:t>
            </a:r>
            <a:endParaRPr/>
          </a:p>
        </p:txBody>
      </p:sp>
      <p:sp>
        <p:nvSpPr>
          <p:cNvPr id="101" name="Google Shape;101;p8"/>
          <p:cNvSpPr txBox="1"/>
          <p:nvPr>
            <p:ph idx="5" type="body"/>
          </p:nvPr>
        </p:nvSpPr>
        <p:spPr>
          <a:xfrm>
            <a:off x="75738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Joins fundraising team: takes role as relational fundraiser</a:t>
            </a:r>
            <a:endParaRPr/>
          </a:p>
        </p:txBody>
      </p:sp>
      <p:sp>
        <p:nvSpPr>
          <p:cNvPr id="102" name="Google Shape;102;p8"/>
          <p:cNvSpPr txBox="1"/>
          <p:nvPr>
            <p:ph idx="6" type="body"/>
          </p:nvPr>
        </p:nvSpPr>
        <p:spPr>
          <a:xfrm>
            <a:off x="16810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Takes a break from making dinner to check email, sees it’s forwarded from friend and clicks link</a:t>
            </a:r>
            <a:endParaRPr/>
          </a:p>
        </p:txBody>
      </p:sp>
      <p:sp>
        <p:nvSpPr>
          <p:cNvPr id="103" name="Google Shape;103;p8"/>
          <p:cNvSpPr txBox="1"/>
          <p:nvPr>
            <p:ph idx="7" type="body"/>
          </p:nvPr>
        </p:nvSpPr>
        <p:spPr>
          <a:xfrm>
            <a:off x="31542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Sees a group of volunteer leaders confident in sharing their story and group. Listens with shyness</a:t>
            </a:r>
            <a:endParaRPr/>
          </a:p>
        </p:txBody>
      </p:sp>
      <p:sp>
        <p:nvSpPr>
          <p:cNvPr id="104" name="Google Shape;104;p8"/>
          <p:cNvSpPr txBox="1"/>
          <p:nvPr>
            <p:ph idx="8" type="body"/>
          </p:nvPr>
        </p:nvSpPr>
        <p:spPr>
          <a:xfrm>
            <a:off x="46274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Clicks on donation link in follow-up email from event and gives $25</a:t>
            </a:r>
            <a:endParaRPr/>
          </a:p>
        </p:txBody>
      </p:sp>
      <p:sp>
        <p:nvSpPr>
          <p:cNvPr id="105" name="Google Shape;105;p8"/>
          <p:cNvSpPr txBox="1"/>
          <p:nvPr>
            <p:ph idx="9" type="body"/>
          </p:nvPr>
        </p:nvSpPr>
        <p:spPr>
          <a:xfrm>
            <a:off x="61006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Gets an email from a volunteer. Asks how they decide which candidates to support. Learns about different teams in the group</a:t>
            </a:r>
            <a:endParaRPr/>
          </a:p>
        </p:txBody>
      </p:sp>
      <p:sp>
        <p:nvSpPr>
          <p:cNvPr id="106" name="Google Shape;106;p8"/>
          <p:cNvSpPr txBox="1"/>
          <p:nvPr>
            <p:ph idx="13" type="body"/>
          </p:nvPr>
        </p:nvSpPr>
        <p:spPr>
          <a:xfrm>
            <a:off x="75738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Commits to raising $1,000. Gets connected to a buddy. Gets invited to a follow-up meeting</a:t>
            </a:r>
            <a:endParaRPr/>
          </a:p>
        </p:txBody>
      </p:sp>
      <p:sp>
        <p:nvSpPr>
          <p:cNvPr id="107" name="Google Shape;107;p8"/>
          <p:cNvSpPr txBox="1"/>
          <p:nvPr>
            <p:ph idx="14" type="body"/>
          </p:nvPr>
        </p:nvSpPr>
        <p:spPr>
          <a:xfrm>
            <a:off x="16810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“I’ve never really seen myself as an activist. Thank God they’re doing all this work!”</a:t>
            </a:r>
            <a:endParaRPr/>
          </a:p>
        </p:txBody>
      </p:sp>
      <p:sp>
        <p:nvSpPr>
          <p:cNvPr id="108" name="Google Shape;108;p8"/>
          <p:cNvSpPr txBox="1"/>
          <p:nvPr>
            <p:ph idx="15" type="body"/>
          </p:nvPr>
        </p:nvSpPr>
        <p:spPr>
          <a:xfrm>
            <a:off x="31542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“I don’t know who is in charge. I’m confused about what I can do to help. I’d like to support in ways I can.”</a:t>
            </a:r>
            <a:endParaRPr/>
          </a:p>
        </p:txBody>
      </p:sp>
      <p:sp>
        <p:nvSpPr>
          <p:cNvPr id="109" name="Google Shape;109;p8"/>
          <p:cNvSpPr txBox="1"/>
          <p:nvPr>
            <p:ph idx="16" type="body"/>
          </p:nvPr>
        </p:nvSpPr>
        <p:spPr>
          <a:xfrm>
            <a:off x="46274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“I’d like to support what these committed people are doing, but I don’t have the experience or time to help.”</a:t>
            </a:r>
            <a:endParaRPr/>
          </a:p>
        </p:txBody>
      </p:sp>
      <p:sp>
        <p:nvSpPr>
          <p:cNvPr id="110" name="Google Shape;110;p8"/>
          <p:cNvSpPr txBox="1"/>
          <p:nvPr>
            <p:ph idx="17" type="body"/>
          </p:nvPr>
        </p:nvSpPr>
        <p:spPr>
          <a:xfrm>
            <a:off x="61006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“Who is this person? Finally, I can ask the questions I have. Maybe I can help.”</a:t>
            </a:r>
            <a:endParaRPr/>
          </a:p>
        </p:txBody>
      </p:sp>
      <p:sp>
        <p:nvSpPr>
          <p:cNvPr id="111" name="Google Shape;111;p8"/>
          <p:cNvSpPr txBox="1"/>
          <p:nvPr>
            <p:ph idx="18" type="body"/>
          </p:nvPr>
        </p:nvSpPr>
        <p:spPr>
          <a:xfrm>
            <a:off x="75738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Can I do this? I’ve never done this before and they have so much experience. I wonder what my friends will say.</a:t>
            </a:r>
            <a:endParaRPr/>
          </a:p>
        </p:txBody>
      </p:sp>
      <p:sp>
        <p:nvSpPr>
          <p:cNvPr id="112" name="Google Shape;112;p8"/>
          <p:cNvSpPr txBox="1"/>
          <p:nvPr>
            <p:ph idx="19" type="body"/>
          </p:nvPr>
        </p:nvSpPr>
        <p:spPr>
          <a:xfrm>
            <a:off x="16810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Anxious, overwhelmed</a:t>
            </a:r>
            <a:endParaRPr/>
          </a:p>
        </p:txBody>
      </p:sp>
      <p:sp>
        <p:nvSpPr>
          <p:cNvPr id="113" name="Google Shape;113;p8"/>
          <p:cNvSpPr txBox="1"/>
          <p:nvPr>
            <p:ph idx="20" type="body"/>
          </p:nvPr>
        </p:nvSpPr>
        <p:spPr>
          <a:xfrm>
            <a:off x="31542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Guilty for not doing more, grateful</a:t>
            </a:r>
            <a:endParaRPr/>
          </a:p>
        </p:txBody>
      </p:sp>
      <p:sp>
        <p:nvSpPr>
          <p:cNvPr id="114" name="Google Shape;114;p8"/>
          <p:cNvSpPr txBox="1"/>
          <p:nvPr>
            <p:ph idx="21" type="body"/>
          </p:nvPr>
        </p:nvSpPr>
        <p:spPr>
          <a:xfrm>
            <a:off x="46274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little relieved, a little less alone, but still unclear if making a difference</a:t>
            </a:r>
            <a:endParaRPr/>
          </a:p>
        </p:txBody>
      </p:sp>
      <p:sp>
        <p:nvSpPr>
          <p:cNvPr id="115" name="Google Shape;115;p8"/>
          <p:cNvSpPr txBox="1"/>
          <p:nvPr>
            <p:ph idx="22" type="body"/>
          </p:nvPr>
        </p:nvSpPr>
        <p:spPr>
          <a:xfrm>
            <a:off x="61006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Shy, relieved, I matter, some nervousness</a:t>
            </a:r>
            <a:endParaRPr/>
          </a:p>
        </p:txBody>
      </p:sp>
      <p:sp>
        <p:nvSpPr>
          <p:cNvPr id="116" name="Google Shape;116;p8"/>
          <p:cNvSpPr txBox="1"/>
          <p:nvPr>
            <p:ph idx="23" type="body"/>
          </p:nvPr>
        </p:nvSpPr>
        <p:spPr>
          <a:xfrm>
            <a:off x="75738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They believe in me. Supported. Nervous about talking to friends and family</a:t>
            </a:r>
            <a:endParaRPr/>
          </a:p>
        </p:txBody>
      </p:sp>
      <p:sp>
        <p:nvSpPr>
          <p:cNvPr id="117" name="Google Shape;117;p8"/>
          <p:cNvSpPr txBox="1"/>
          <p:nvPr>
            <p:ph idx="24" type="body"/>
          </p:nvPr>
        </p:nvSpPr>
        <p:spPr>
          <a:xfrm>
            <a:off x="16810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Include testimonials of current donors/volunteers so people look relatable to them</a:t>
            </a:r>
            <a:endParaRPr/>
          </a:p>
        </p:txBody>
      </p:sp>
      <p:sp>
        <p:nvSpPr>
          <p:cNvPr id="118" name="Google Shape;118;p8"/>
          <p:cNvSpPr txBox="1"/>
          <p:nvPr>
            <p:ph idx="25" type="body"/>
          </p:nvPr>
        </p:nvSpPr>
        <p:spPr>
          <a:xfrm>
            <a:off x="31542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Allow people to share intros in the chat and share why they joined in breakouts. Create a sense of why–why is this group different?</a:t>
            </a:r>
            <a:endParaRPr/>
          </a:p>
        </p:txBody>
      </p:sp>
      <p:sp>
        <p:nvSpPr>
          <p:cNvPr id="119" name="Google Shape;119;p8"/>
          <p:cNvSpPr txBox="1"/>
          <p:nvPr>
            <p:ph idx="26" type="body"/>
          </p:nvPr>
        </p:nvSpPr>
        <p:spPr>
          <a:xfrm>
            <a:off x="46274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Follow-up email that shares ways to plug in/stay updated. Thank you call from volunteer.</a:t>
            </a:r>
            <a:endParaRPr/>
          </a:p>
        </p:txBody>
      </p:sp>
      <p:sp>
        <p:nvSpPr>
          <p:cNvPr id="120" name="Google Shape;120;p8"/>
          <p:cNvSpPr txBox="1"/>
          <p:nvPr>
            <p:ph idx="27" type="body"/>
          </p:nvPr>
        </p:nvSpPr>
        <p:spPr>
          <a:xfrm>
            <a:off x="61006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Person conducting 1:1 must feel relatable - concerned community member like them.</a:t>
            </a:r>
            <a:endParaRPr/>
          </a:p>
        </p:txBody>
      </p:sp>
      <p:sp>
        <p:nvSpPr>
          <p:cNvPr id="121" name="Google Shape;121;p8"/>
          <p:cNvSpPr txBox="1"/>
          <p:nvPr>
            <p:ph idx="28" type="body"/>
          </p:nvPr>
        </p:nvSpPr>
        <p:spPr>
          <a:xfrm>
            <a:off x="75738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Buddy system to help people prep for fundraising asks to friends and family. Small group support meetings about how to make fundraising asks and get support.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>
            <p:ph type="title"/>
          </p:nvPr>
        </p:nvSpPr>
        <p:spPr>
          <a:xfrm>
            <a:off x="153500" y="124700"/>
            <a:ext cx="8778000" cy="2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27" name="Google Shape;127;p9"/>
          <p:cNvSpPr txBox="1"/>
          <p:nvPr>
            <p:ph idx="1" type="body"/>
          </p:nvPr>
        </p:nvSpPr>
        <p:spPr>
          <a:xfrm>
            <a:off x="16810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"/>
          <p:cNvSpPr txBox="1"/>
          <p:nvPr>
            <p:ph idx="2" type="body"/>
          </p:nvPr>
        </p:nvSpPr>
        <p:spPr>
          <a:xfrm>
            <a:off x="31542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"/>
          <p:cNvSpPr txBox="1"/>
          <p:nvPr>
            <p:ph idx="3" type="body"/>
          </p:nvPr>
        </p:nvSpPr>
        <p:spPr>
          <a:xfrm>
            <a:off x="46274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"/>
          <p:cNvSpPr txBox="1"/>
          <p:nvPr>
            <p:ph idx="4" type="body"/>
          </p:nvPr>
        </p:nvSpPr>
        <p:spPr>
          <a:xfrm>
            <a:off x="61006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"/>
          <p:cNvSpPr txBox="1"/>
          <p:nvPr>
            <p:ph idx="5" type="body"/>
          </p:nvPr>
        </p:nvSpPr>
        <p:spPr>
          <a:xfrm>
            <a:off x="7573825" y="5044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"/>
          <p:cNvSpPr txBox="1"/>
          <p:nvPr>
            <p:ph idx="6" type="body"/>
          </p:nvPr>
        </p:nvSpPr>
        <p:spPr>
          <a:xfrm>
            <a:off x="16810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"/>
          <p:cNvSpPr txBox="1"/>
          <p:nvPr>
            <p:ph idx="7" type="body"/>
          </p:nvPr>
        </p:nvSpPr>
        <p:spPr>
          <a:xfrm>
            <a:off x="31542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"/>
          <p:cNvSpPr txBox="1"/>
          <p:nvPr>
            <p:ph idx="8" type="body"/>
          </p:nvPr>
        </p:nvSpPr>
        <p:spPr>
          <a:xfrm>
            <a:off x="46274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"/>
          <p:cNvSpPr txBox="1"/>
          <p:nvPr>
            <p:ph idx="9" type="body"/>
          </p:nvPr>
        </p:nvSpPr>
        <p:spPr>
          <a:xfrm>
            <a:off x="61006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"/>
          <p:cNvSpPr txBox="1"/>
          <p:nvPr>
            <p:ph idx="13" type="body"/>
          </p:nvPr>
        </p:nvSpPr>
        <p:spPr>
          <a:xfrm>
            <a:off x="7573825" y="1365741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 txBox="1"/>
          <p:nvPr>
            <p:ph idx="14" type="body"/>
          </p:nvPr>
        </p:nvSpPr>
        <p:spPr>
          <a:xfrm>
            <a:off x="16810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 txBox="1"/>
          <p:nvPr>
            <p:ph idx="15" type="body"/>
          </p:nvPr>
        </p:nvSpPr>
        <p:spPr>
          <a:xfrm>
            <a:off x="31542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 txBox="1"/>
          <p:nvPr>
            <p:ph idx="16" type="body"/>
          </p:nvPr>
        </p:nvSpPr>
        <p:spPr>
          <a:xfrm>
            <a:off x="46274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 txBox="1"/>
          <p:nvPr>
            <p:ph idx="17" type="body"/>
          </p:nvPr>
        </p:nvSpPr>
        <p:spPr>
          <a:xfrm>
            <a:off x="61006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 txBox="1"/>
          <p:nvPr>
            <p:ph idx="18" type="body"/>
          </p:nvPr>
        </p:nvSpPr>
        <p:spPr>
          <a:xfrm>
            <a:off x="7573825" y="2215486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 txBox="1"/>
          <p:nvPr>
            <p:ph idx="19" type="body"/>
          </p:nvPr>
        </p:nvSpPr>
        <p:spPr>
          <a:xfrm>
            <a:off x="16810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 txBox="1"/>
          <p:nvPr>
            <p:ph idx="20" type="body"/>
          </p:nvPr>
        </p:nvSpPr>
        <p:spPr>
          <a:xfrm>
            <a:off x="31542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 txBox="1"/>
          <p:nvPr>
            <p:ph idx="21" type="body"/>
          </p:nvPr>
        </p:nvSpPr>
        <p:spPr>
          <a:xfrm>
            <a:off x="46274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"/>
          <p:cNvSpPr txBox="1"/>
          <p:nvPr>
            <p:ph idx="22" type="body"/>
          </p:nvPr>
        </p:nvSpPr>
        <p:spPr>
          <a:xfrm>
            <a:off x="61006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 txBox="1"/>
          <p:nvPr>
            <p:ph idx="23" type="body"/>
          </p:nvPr>
        </p:nvSpPr>
        <p:spPr>
          <a:xfrm>
            <a:off x="7573825" y="3055995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 txBox="1"/>
          <p:nvPr>
            <p:ph idx="24" type="body"/>
          </p:nvPr>
        </p:nvSpPr>
        <p:spPr>
          <a:xfrm>
            <a:off x="16810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 txBox="1"/>
          <p:nvPr>
            <p:ph idx="25" type="body"/>
          </p:nvPr>
        </p:nvSpPr>
        <p:spPr>
          <a:xfrm>
            <a:off x="31542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 txBox="1"/>
          <p:nvPr>
            <p:ph idx="26" type="body"/>
          </p:nvPr>
        </p:nvSpPr>
        <p:spPr>
          <a:xfrm>
            <a:off x="46274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"/>
          <p:cNvSpPr txBox="1"/>
          <p:nvPr>
            <p:ph idx="27" type="body"/>
          </p:nvPr>
        </p:nvSpPr>
        <p:spPr>
          <a:xfrm>
            <a:off x="61006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"/>
          <p:cNvSpPr txBox="1"/>
          <p:nvPr>
            <p:ph idx="28" type="body"/>
          </p:nvPr>
        </p:nvSpPr>
        <p:spPr>
          <a:xfrm>
            <a:off x="7573825" y="4009650"/>
            <a:ext cx="1357800" cy="7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EDFF00"/>
      </a:lt1>
      <a:dk2>
        <a:srgbClr val="FB0089"/>
      </a:dk2>
      <a:lt2>
        <a:srgbClr val="00FFE0"/>
      </a:lt2>
      <a:accent1>
        <a:srgbClr val="000000"/>
      </a:accent1>
      <a:accent2>
        <a:srgbClr val="EDFF00"/>
      </a:accent2>
      <a:accent3>
        <a:srgbClr val="FB0089"/>
      </a:accent3>
      <a:accent4>
        <a:srgbClr val="00FFE0"/>
      </a:accent4>
      <a:accent5>
        <a:srgbClr val="FFFFFF"/>
      </a:accent5>
      <a:accent6>
        <a:srgbClr val="FFFFFF"/>
      </a:accent6>
      <a:hlink>
        <a:srgbClr val="FB00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